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73" r:id="rId5"/>
    <p:sldId id="281" r:id="rId6"/>
    <p:sldId id="280" r:id="rId7"/>
    <p:sldId id="290" r:id="rId8"/>
    <p:sldId id="291" r:id="rId9"/>
    <p:sldId id="292" r:id="rId10"/>
    <p:sldId id="293" r:id="rId11"/>
    <p:sldId id="294" r:id="rId12"/>
    <p:sldId id="272" r:id="rId13"/>
    <p:sldId id="283" r:id="rId14"/>
    <p:sldId id="285" r:id="rId15"/>
    <p:sldId id="284" r:id="rId16"/>
    <p:sldId id="289" r:id="rId17"/>
    <p:sldId id="288" r:id="rId18"/>
    <p:sldId id="287" r:id="rId19"/>
    <p:sldId id="295" r:id="rId20"/>
    <p:sldId id="296" r:id="rId21"/>
    <p:sldId id="297" r:id="rId22"/>
    <p:sldId id="282" r:id="rId23"/>
    <p:sldId id="298" r:id="rId24"/>
    <p:sldId id="299" r:id="rId25"/>
    <p:sldId id="275" r:id="rId26"/>
    <p:sldId id="278" r:id="rId27"/>
    <p:sldId id="300" r:id="rId28"/>
    <p:sldId id="301" r:id="rId29"/>
    <p:sldId id="270" r:id="rId30"/>
    <p:sldId id="302" r:id="rId31"/>
    <p:sldId id="303" r:id="rId32"/>
    <p:sldId id="304" r:id="rId33"/>
    <p:sldId id="266" r:id="rId34"/>
    <p:sldId id="305" r:id="rId35"/>
    <p:sldId id="267" r:id="rId36"/>
    <p:sldId id="306" r:id="rId37"/>
    <p:sldId id="261" r:id="rId38"/>
    <p:sldId id="262" r:id="rId39"/>
    <p:sldId id="263" r:id="rId40"/>
    <p:sldId id="271" r:id="rId41"/>
    <p:sldId id="307" r:id="rId42"/>
    <p:sldId id="308" r:id="rId43"/>
    <p:sldId id="309" r:id="rId44"/>
    <p:sldId id="264" r:id="rId45"/>
    <p:sldId id="269" r:id="rId46"/>
    <p:sldId id="265" r:id="rId4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0EA71-D769-407D-91B5-87556FFCB300}" type="datetimeFigureOut">
              <a:rPr lang="tr-TR" smtClean="0"/>
              <a:t>8.04.2022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DCA03-852A-4553-8C69-E52CF294CE74}" type="slidenum">
              <a:rPr lang="tr-TR" smtClean="0"/>
              <a:t>‹#›</a:t>
            </a:fld>
            <a:endParaRPr lang="tr-TR"/>
          </a:p>
        </p:txBody>
      </p:sp>
    </p:spTree>
    <p:extLst>
      <p:ext uri="{BB962C8B-B14F-4D97-AF65-F5344CB8AC3E}">
        <p14:creationId xmlns:p14="http://schemas.microsoft.com/office/powerpoint/2010/main" val="1756792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5CFDCA03-852A-4553-8C69-E52CF294CE74}" type="slidenum">
              <a:rPr lang="tr-TR" smtClean="0"/>
              <a:t>22</a:t>
            </a:fld>
            <a:endParaRPr lang="tr-TR"/>
          </a:p>
        </p:txBody>
      </p:sp>
    </p:spTree>
    <p:extLst>
      <p:ext uri="{BB962C8B-B14F-4D97-AF65-F5344CB8AC3E}">
        <p14:creationId xmlns:p14="http://schemas.microsoft.com/office/powerpoint/2010/main" val="170753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346157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70990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65492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2251417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4459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34113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2118594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307326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269151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BFB0-B2FD-4DD8-9B47-CC9EC061376D}" type="datetimeFigureOut">
              <a:rPr lang="tr-TR" smtClean="0"/>
              <a:t>8.04.2022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62338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F0BFB0-B2FD-4DD8-9B47-CC9EC061376D}" type="datetimeFigureOut">
              <a:rPr lang="tr-TR" smtClean="0"/>
              <a:t>8.04.2022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31422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F0BFB0-B2FD-4DD8-9B47-CC9EC061376D}" type="datetimeFigureOut">
              <a:rPr lang="tr-TR" smtClean="0"/>
              <a:t>8.04.2022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572001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F0BFB0-B2FD-4DD8-9B47-CC9EC061376D}" type="datetimeFigureOut">
              <a:rPr lang="tr-TR" smtClean="0"/>
              <a:t>8.04.2022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261364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0BFB0-B2FD-4DD8-9B47-CC9EC061376D}" type="datetimeFigureOut">
              <a:rPr lang="tr-TR" smtClean="0"/>
              <a:t>8.04.2022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306550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0BFB0-B2FD-4DD8-9B47-CC9EC061376D}" type="datetimeFigureOut">
              <a:rPr lang="tr-TR" smtClean="0"/>
              <a:t>8.04.2022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332030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0BFB0-B2FD-4DD8-9B47-CC9EC061376D}" type="datetimeFigureOut">
              <a:rPr lang="tr-TR" smtClean="0"/>
              <a:t>8.04.2022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414E19-7587-4574-90A8-1E8F42F95D23}" type="slidenum">
              <a:rPr lang="tr-TR" smtClean="0"/>
              <a:t>‹#›</a:t>
            </a:fld>
            <a:endParaRPr lang="tr-TR"/>
          </a:p>
        </p:txBody>
      </p:sp>
    </p:spTree>
    <p:extLst>
      <p:ext uri="{BB962C8B-B14F-4D97-AF65-F5344CB8AC3E}">
        <p14:creationId xmlns:p14="http://schemas.microsoft.com/office/powerpoint/2010/main" val="1459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F0BFB0-B2FD-4DD8-9B47-CC9EC061376D}" type="datetimeFigureOut">
              <a:rPr lang="tr-TR" smtClean="0"/>
              <a:t>8.04.2022</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1414E19-7587-4574-90A8-1E8F42F95D23}" type="slidenum">
              <a:rPr lang="tr-TR" smtClean="0"/>
              <a:t>‹#›</a:t>
            </a:fld>
            <a:endParaRPr lang="tr-TR"/>
          </a:p>
        </p:txBody>
      </p:sp>
    </p:spTree>
    <p:extLst>
      <p:ext uri="{BB962C8B-B14F-4D97-AF65-F5344CB8AC3E}">
        <p14:creationId xmlns:p14="http://schemas.microsoft.com/office/powerpoint/2010/main" val="4153142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magenta.tensorflow.org/assets/sketch_rnn_demo/index.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xperiments.withgoogle.com/cartoonify" TargetMode="External"/><Relationship Id="rId2" Type="http://schemas.openxmlformats.org/officeDocument/2006/relationships/hyperlink" Target="https://experiments.withgoogle.com/collection/ai" TargetMode="External"/><Relationship Id="rId1" Type="http://schemas.openxmlformats.org/officeDocument/2006/relationships/slideLayout" Target="../slideLayouts/slideLayout2.xml"/><Relationship Id="rId6" Type="http://schemas.openxmlformats.org/officeDocument/2006/relationships/hyperlink" Target="https://experiments.withgoogle.com/sketch-rnn-demo" TargetMode="External"/><Relationship Id="rId5" Type="http://schemas.openxmlformats.org/officeDocument/2006/relationships/hyperlink" Target="https://experiments.withgoogle.com/freddiemeter" TargetMode="External"/><Relationship Id="rId4" Type="http://schemas.openxmlformats.org/officeDocument/2006/relationships/hyperlink" Target="https://experiments.withgoogle.com/emoji-scaveng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 y="1655064"/>
            <a:ext cx="9646919" cy="1956860"/>
          </a:xfrm>
        </p:spPr>
        <p:txBody>
          <a:bodyPr/>
          <a:lstStyle/>
          <a:p>
            <a:r>
              <a:rPr lang="tr-TR" dirty="0"/>
              <a:t>Artificial </a:t>
            </a:r>
            <a:r>
              <a:rPr lang="tr-TR" dirty="0" smtClean="0"/>
              <a:t>Intelligence </a:t>
            </a:r>
            <a:r>
              <a:rPr lang="tr-TR" dirty="0"/>
              <a:t>for All</a:t>
            </a:r>
          </a:p>
        </p:txBody>
      </p:sp>
      <p:sp>
        <p:nvSpPr>
          <p:cNvPr id="3" name="Subtitle 2"/>
          <p:cNvSpPr>
            <a:spLocks noGrp="1"/>
          </p:cNvSpPr>
          <p:nvPr>
            <p:ph type="subTitle" idx="1"/>
          </p:nvPr>
        </p:nvSpPr>
        <p:spPr/>
        <p:txBody>
          <a:bodyPr>
            <a:normAutofit lnSpcReduction="10000"/>
          </a:bodyPr>
          <a:lstStyle/>
          <a:p>
            <a:r>
              <a:rPr lang="tr-TR" dirty="0"/>
              <a:t>Kudriashov Nikita</a:t>
            </a:r>
          </a:p>
          <a:p>
            <a:r>
              <a:rPr lang="tr-TR"/>
              <a:t>Oğul ÜNAL</a:t>
            </a:r>
          </a:p>
          <a:p>
            <a:r>
              <a:rPr lang="tr-TR" dirty="0" smtClean="0"/>
              <a:t>Applications &amp; Workflow</a:t>
            </a:r>
            <a:endParaRPr lang="tr-TR" dirty="0"/>
          </a:p>
        </p:txBody>
      </p:sp>
    </p:spTree>
    <p:extLst>
      <p:ext uri="{BB962C8B-B14F-4D97-AF65-F5344CB8AC3E}">
        <p14:creationId xmlns:p14="http://schemas.microsoft.com/office/powerpoint/2010/main" val="380102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a:t>Linear regression performs the task to predict a "dependent"</a:t>
            </a:r>
            <a:br>
              <a:rPr lang="en-US" sz="1800" dirty="0"/>
            </a:br>
            <a:r>
              <a:rPr lang="en-US" sz="1800" dirty="0"/>
              <a:t>variable value (y) based on a given independent variable (x). So, this regression technique finds out a linear relationship between x (input) and y(output</a:t>
            </a:r>
            <a:r>
              <a:rPr lang="en-US" sz="1800" dirty="0" smtClean="0"/>
              <a:t>)</a:t>
            </a:r>
            <a:r>
              <a:rPr lang="tr-TR" sz="1800" dirty="0"/>
              <a:t> - y=wx+c </a:t>
            </a:r>
            <a:r>
              <a:rPr lang="tr-TR" sz="1800" smtClean="0"/>
              <a:t/>
            </a:r>
            <a:br>
              <a:rPr lang="tr-TR" sz="1800" smtClean="0"/>
            </a:br>
            <a:endParaRPr lang="tr-TR" sz="1800" dirty="0"/>
          </a:p>
        </p:txBody>
      </p:sp>
      <p:pic>
        <p:nvPicPr>
          <p:cNvPr id="4" name="Content Placeholder 3"/>
          <p:cNvPicPr>
            <a:picLocks noGrp="1" noChangeAspect="1"/>
          </p:cNvPicPr>
          <p:nvPr>
            <p:ph idx="1"/>
          </p:nvPr>
        </p:nvPicPr>
        <p:blipFill>
          <a:blip r:embed="rId2"/>
          <a:stretch>
            <a:fillRect/>
          </a:stretch>
        </p:blipFill>
        <p:spPr>
          <a:xfrm>
            <a:off x="2538335" y="1831404"/>
            <a:ext cx="4874666" cy="3881437"/>
          </a:xfrm>
          <a:prstGeom prst="rect">
            <a:avLst/>
          </a:prstGeom>
        </p:spPr>
      </p:pic>
    </p:spTree>
    <p:extLst>
      <p:ext uri="{BB962C8B-B14F-4D97-AF65-F5344CB8AC3E}">
        <p14:creationId xmlns:p14="http://schemas.microsoft.com/office/powerpoint/2010/main" val="2697724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dirty="0" smtClean="0"/>
              <a:t>Blue is the real data values, orange is your ML model prediction, trying to make predictions.</a:t>
            </a:r>
            <a:endParaRPr lang="tr-TR" sz="2400" dirty="0"/>
          </a:p>
        </p:txBody>
      </p:sp>
      <p:pic>
        <p:nvPicPr>
          <p:cNvPr id="4" name="Content Placeholder 3"/>
          <p:cNvPicPr>
            <a:picLocks noGrp="1" noChangeAspect="1"/>
          </p:cNvPicPr>
          <p:nvPr>
            <p:ph idx="1"/>
          </p:nvPr>
        </p:nvPicPr>
        <p:blipFill>
          <a:blip r:embed="rId2"/>
          <a:stretch>
            <a:fillRect/>
          </a:stretch>
        </p:blipFill>
        <p:spPr>
          <a:xfrm>
            <a:off x="2566343" y="1930400"/>
            <a:ext cx="4069544" cy="3881437"/>
          </a:xfrm>
          <a:prstGeom prst="rect">
            <a:avLst/>
          </a:prstGeom>
        </p:spPr>
      </p:pic>
    </p:spTree>
    <p:extLst>
      <p:ext uri="{BB962C8B-B14F-4D97-AF65-F5344CB8AC3E}">
        <p14:creationId xmlns:p14="http://schemas.microsoft.com/office/powerpoint/2010/main" val="2666974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9456"/>
            <a:ext cx="8596668" cy="1179576"/>
          </a:xfrm>
        </p:spPr>
        <p:txBody>
          <a:bodyPr>
            <a:normAutofit fontScale="90000"/>
          </a:bodyPr>
          <a:lstStyle/>
          <a:p>
            <a:r>
              <a:rPr lang="tr-TR" dirty="0" smtClean="0"/>
              <a:t>Support Vector Machines (Supervised Learning)</a:t>
            </a:r>
            <a:endParaRPr lang="tr-TR" dirty="0"/>
          </a:p>
        </p:txBody>
      </p:sp>
      <p:sp>
        <p:nvSpPr>
          <p:cNvPr id="3" name="Content Placeholder 2"/>
          <p:cNvSpPr>
            <a:spLocks noGrp="1"/>
          </p:cNvSpPr>
          <p:nvPr>
            <p:ph idx="1"/>
          </p:nvPr>
        </p:nvSpPr>
        <p:spPr>
          <a:xfrm>
            <a:off x="677334" y="1517905"/>
            <a:ext cx="8596668" cy="4523458"/>
          </a:xfrm>
        </p:spPr>
        <p:txBody>
          <a:bodyPr/>
          <a:lstStyle/>
          <a:p>
            <a:r>
              <a:rPr lang="tr-TR" sz="2000" dirty="0" smtClean="0"/>
              <a:t>We can use SVM’s to perform classifications. There are libraries that you may use in your code to implement SVM  into your Machine Learning model.</a:t>
            </a:r>
          </a:p>
          <a:p>
            <a:r>
              <a:rPr lang="tr-TR" sz="2000" dirty="0" smtClean="0"/>
              <a:t>A very simple explanation; SVM draws a line between groups.</a:t>
            </a:r>
          </a:p>
          <a:p>
            <a:endParaRPr lang="tr-TR" dirty="0" smtClean="0"/>
          </a:p>
        </p:txBody>
      </p:sp>
      <p:pic>
        <p:nvPicPr>
          <p:cNvPr id="4" name="Picture 3"/>
          <p:cNvPicPr>
            <a:picLocks noChangeAspect="1"/>
          </p:cNvPicPr>
          <p:nvPr/>
        </p:nvPicPr>
        <p:blipFill>
          <a:blip r:embed="rId2"/>
          <a:stretch>
            <a:fillRect/>
          </a:stretch>
        </p:blipFill>
        <p:spPr>
          <a:xfrm>
            <a:off x="2319719" y="3018906"/>
            <a:ext cx="4849178" cy="3697934"/>
          </a:xfrm>
          <a:prstGeom prst="rect">
            <a:avLst/>
          </a:prstGeom>
        </p:spPr>
      </p:pic>
    </p:spTree>
    <p:extLst>
      <p:ext uri="{BB962C8B-B14F-4D97-AF65-F5344CB8AC3E}">
        <p14:creationId xmlns:p14="http://schemas.microsoft.com/office/powerpoint/2010/main" val="669935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2608"/>
            <a:ext cx="8500420" cy="5884355"/>
          </a:xfrm>
        </p:spPr>
        <p:txBody>
          <a:bodyPr/>
          <a:lstStyle/>
          <a:p>
            <a:pPr algn="just"/>
            <a:r>
              <a:rPr lang="tr-TR" dirty="0" smtClean="0"/>
              <a:t>You are hired as ML specialist in a bank, Bank is trying to detect a banknote is fake or not. You have data(parameters that may indicate the banknote is fake or else). You decided to use SVM and perform «binary» classification. (Binary means 2 different classes. Can be more than 2 in other situations.</a:t>
            </a:r>
          </a:p>
          <a:p>
            <a:pPr algn="just"/>
            <a:r>
              <a:rPr lang="tr-TR" dirty="0" smtClean="0"/>
              <a:t>Remember, SVM can be a linear line(previous slide) or can be non-linear or polynomial.</a:t>
            </a:r>
          </a:p>
          <a:p>
            <a:endParaRPr lang="tr-TR" dirty="0"/>
          </a:p>
        </p:txBody>
      </p:sp>
      <p:pic>
        <p:nvPicPr>
          <p:cNvPr id="5" name="Picture 4"/>
          <p:cNvPicPr>
            <a:picLocks noChangeAspect="1"/>
          </p:cNvPicPr>
          <p:nvPr/>
        </p:nvPicPr>
        <p:blipFill>
          <a:blip r:embed="rId2"/>
          <a:stretch>
            <a:fillRect/>
          </a:stretch>
        </p:blipFill>
        <p:spPr>
          <a:xfrm>
            <a:off x="5458969" y="2940556"/>
            <a:ext cx="3879651" cy="3103721"/>
          </a:xfrm>
          <a:prstGeom prst="rect">
            <a:avLst/>
          </a:prstGeom>
        </p:spPr>
      </p:pic>
      <p:pic>
        <p:nvPicPr>
          <p:cNvPr id="6" name="Picture 5"/>
          <p:cNvPicPr>
            <a:picLocks noChangeAspect="1"/>
          </p:cNvPicPr>
          <p:nvPr/>
        </p:nvPicPr>
        <p:blipFill>
          <a:blip r:embed="rId3"/>
          <a:stretch>
            <a:fillRect/>
          </a:stretch>
        </p:blipFill>
        <p:spPr>
          <a:xfrm>
            <a:off x="652463" y="2992228"/>
            <a:ext cx="4806506" cy="3000375"/>
          </a:xfrm>
          <a:prstGeom prst="rect">
            <a:avLst/>
          </a:prstGeom>
        </p:spPr>
      </p:pic>
    </p:spTree>
    <p:extLst>
      <p:ext uri="{BB962C8B-B14F-4D97-AF65-F5344CB8AC3E}">
        <p14:creationId xmlns:p14="http://schemas.microsoft.com/office/powerpoint/2010/main" val="3651977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63368" y="277368"/>
            <a:ext cx="6096000" cy="2590800"/>
          </a:xfrm>
          <a:prstGeom prst="rect">
            <a:avLst/>
          </a:prstGeom>
        </p:spPr>
      </p:pic>
      <p:pic>
        <p:nvPicPr>
          <p:cNvPr id="5" name="Picture 4"/>
          <p:cNvPicPr>
            <a:picLocks noChangeAspect="1"/>
          </p:cNvPicPr>
          <p:nvPr/>
        </p:nvPicPr>
        <p:blipFill>
          <a:blip r:embed="rId3"/>
          <a:stretch>
            <a:fillRect/>
          </a:stretch>
        </p:blipFill>
        <p:spPr>
          <a:xfrm>
            <a:off x="3487102" y="2868168"/>
            <a:ext cx="4486275" cy="2705100"/>
          </a:xfrm>
          <a:prstGeom prst="rect">
            <a:avLst/>
          </a:prstGeom>
        </p:spPr>
      </p:pic>
      <p:sp>
        <p:nvSpPr>
          <p:cNvPr id="6" name="TextBox 5"/>
          <p:cNvSpPr txBox="1"/>
          <p:nvPr/>
        </p:nvSpPr>
        <p:spPr>
          <a:xfrm>
            <a:off x="502729" y="5573268"/>
            <a:ext cx="8449248" cy="923330"/>
          </a:xfrm>
          <a:prstGeom prst="rect">
            <a:avLst/>
          </a:prstGeom>
          <a:noFill/>
        </p:spPr>
        <p:txBody>
          <a:bodyPr wrap="square" rtlCol="0">
            <a:spAutoFit/>
          </a:bodyPr>
          <a:lstStyle/>
          <a:p>
            <a:pPr algn="just"/>
            <a:r>
              <a:rPr lang="tr-TR" dirty="0" smtClean="0"/>
              <a:t>Overview of your Data 0 indicates real, 1 indicates fake. You teach the computer using these columns therefore the computer can </a:t>
            </a:r>
            <a:r>
              <a:rPr lang="tr-TR" b="1" dirty="0" smtClean="0"/>
              <a:t>classify</a:t>
            </a:r>
            <a:r>
              <a:rPr lang="tr-TR" dirty="0" smtClean="0"/>
              <a:t> the new banknote according to it’s Variance, Skewness, Curtosis and Entropy.</a:t>
            </a:r>
            <a:endParaRPr lang="tr-TR" dirty="0"/>
          </a:p>
        </p:txBody>
      </p:sp>
    </p:spTree>
    <p:extLst>
      <p:ext uri="{BB962C8B-B14F-4D97-AF65-F5344CB8AC3E}">
        <p14:creationId xmlns:p14="http://schemas.microsoft.com/office/powerpoint/2010/main" val="78694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3959" y="4507992"/>
            <a:ext cx="8468106" cy="2200275"/>
          </a:xfrm>
          <a:prstGeom prst="rect">
            <a:avLst/>
          </a:prstGeom>
        </p:spPr>
      </p:pic>
      <p:pic>
        <p:nvPicPr>
          <p:cNvPr id="5" name="Picture 4"/>
          <p:cNvPicPr>
            <a:picLocks noChangeAspect="1"/>
          </p:cNvPicPr>
          <p:nvPr/>
        </p:nvPicPr>
        <p:blipFill>
          <a:blip r:embed="rId3"/>
          <a:stretch>
            <a:fillRect/>
          </a:stretch>
        </p:blipFill>
        <p:spPr>
          <a:xfrm>
            <a:off x="653415" y="73152"/>
            <a:ext cx="8248650" cy="4434840"/>
          </a:xfrm>
          <a:prstGeom prst="rect">
            <a:avLst/>
          </a:prstGeom>
        </p:spPr>
      </p:pic>
    </p:spTree>
    <p:extLst>
      <p:ext uri="{BB962C8B-B14F-4D97-AF65-F5344CB8AC3E}">
        <p14:creationId xmlns:p14="http://schemas.microsoft.com/office/powerpoint/2010/main" val="2891225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20040" y="1380775"/>
            <a:ext cx="4660583" cy="2337689"/>
          </a:xfrm>
          <a:prstGeom prst="rect">
            <a:avLst/>
          </a:prstGeom>
        </p:spPr>
      </p:pic>
      <p:pic>
        <p:nvPicPr>
          <p:cNvPr id="5" name="Resim 3"/>
          <p:cNvPicPr>
            <a:picLocks noChangeAspect="1"/>
          </p:cNvPicPr>
          <p:nvPr/>
        </p:nvPicPr>
        <p:blipFill>
          <a:blip r:embed="rId3"/>
          <a:stretch>
            <a:fillRect/>
          </a:stretch>
        </p:blipFill>
        <p:spPr>
          <a:xfrm>
            <a:off x="4185183" y="1380775"/>
            <a:ext cx="5382397" cy="2432273"/>
          </a:xfrm>
          <a:prstGeom prst="rect">
            <a:avLst/>
          </a:prstGeom>
        </p:spPr>
      </p:pic>
      <p:sp>
        <p:nvSpPr>
          <p:cNvPr id="6" name="TextBox 5"/>
          <p:cNvSpPr txBox="1"/>
          <p:nvPr/>
        </p:nvSpPr>
        <p:spPr>
          <a:xfrm>
            <a:off x="783527" y="3982877"/>
            <a:ext cx="8394192" cy="1477328"/>
          </a:xfrm>
          <a:prstGeom prst="rect">
            <a:avLst/>
          </a:prstGeom>
          <a:noFill/>
        </p:spPr>
        <p:txBody>
          <a:bodyPr wrap="square" rtlCol="0">
            <a:spAutoFit/>
          </a:bodyPr>
          <a:lstStyle/>
          <a:p>
            <a:r>
              <a:rPr lang="en-US" dirty="0"/>
              <a:t>A </a:t>
            </a:r>
            <a:r>
              <a:rPr lang="en-US" b="1" dirty="0"/>
              <a:t>decision tree</a:t>
            </a:r>
            <a:r>
              <a:rPr lang="en-US" dirty="0"/>
              <a:t> is a decision support tool that uses a tree-like graph or model of decisions and their possible consequences, including chance event outcomes, resource costs, and utility. It is one way to display an algorithm that only contains conditional control statements.</a:t>
            </a:r>
            <a:endParaRPr lang="tr-TR" dirty="0"/>
          </a:p>
          <a:p>
            <a:endParaRPr lang="tr-TR" dirty="0"/>
          </a:p>
        </p:txBody>
      </p:sp>
      <p:sp>
        <p:nvSpPr>
          <p:cNvPr id="7" name="TextBox 6"/>
          <p:cNvSpPr txBox="1"/>
          <p:nvPr/>
        </p:nvSpPr>
        <p:spPr>
          <a:xfrm>
            <a:off x="1417320" y="396104"/>
            <a:ext cx="10287000" cy="584775"/>
          </a:xfrm>
          <a:prstGeom prst="rect">
            <a:avLst/>
          </a:prstGeom>
          <a:noFill/>
        </p:spPr>
        <p:txBody>
          <a:bodyPr wrap="square" rtlCol="0">
            <a:spAutoFit/>
          </a:bodyPr>
          <a:lstStyle/>
          <a:p>
            <a:r>
              <a:rPr lang="tr-TR" sz="3200" dirty="0"/>
              <a:t>Decision  Trees &amp; Random Forests (Supervised Learning)</a:t>
            </a:r>
          </a:p>
        </p:txBody>
      </p:sp>
    </p:spTree>
    <p:extLst>
      <p:ext uri="{BB962C8B-B14F-4D97-AF65-F5344CB8AC3E}">
        <p14:creationId xmlns:p14="http://schemas.microsoft.com/office/powerpoint/2010/main" val="1726410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468" y="313373"/>
            <a:ext cx="8760523" cy="4898708"/>
          </a:xfrm>
          <a:prstGeom prst="rect">
            <a:avLst/>
          </a:prstGeom>
        </p:spPr>
      </p:pic>
    </p:spTree>
    <p:extLst>
      <p:ext uri="{BB962C8B-B14F-4D97-AF65-F5344CB8AC3E}">
        <p14:creationId xmlns:p14="http://schemas.microsoft.com/office/powerpoint/2010/main" val="3144816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5931" y="1121505"/>
            <a:ext cx="7972425" cy="4314825"/>
          </a:xfrm>
          <a:prstGeom prst="rect">
            <a:avLst/>
          </a:prstGeom>
        </p:spPr>
      </p:pic>
    </p:spTree>
    <p:extLst>
      <p:ext uri="{BB962C8B-B14F-4D97-AF65-F5344CB8AC3E}">
        <p14:creationId xmlns:p14="http://schemas.microsoft.com/office/powerpoint/2010/main" val="2568187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060704"/>
            <a:ext cx="8625841" cy="960119"/>
          </a:xfrm>
        </p:spPr>
        <p:txBody>
          <a:bodyPr>
            <a:normAutofit fontScale="90000"/>
          </a:bodyPr>
          <a:lstStyle/>
          <a:p>
            <a:pPr algn="just"/>
            <a:r>
              <a:rPr lang="tr-TR" sz="1600" dirty="0" smtClean="0"/>
              <a:t/>
            </a:r>
            <a:br>
              <a:rPr lang="tr-TR" sz="1600" dirty="0" smtClean="0"/>
            </a:br>
            <a:r>
              <a:rPr lang="tr-TR" sz="2000" dirty="0" smtClean="0"/>
              <a:t>This is an ideal clustering using K-means algorithm. </a:t>
            </a:r>
            <a:br>
              <a:rPr lang="tr-TR" sz="2000" dirty="0" smtClean="0"/>
            </a:br>
            <a:r>
              <a:rPr lang="tr-TR" sz="2000" dirty="0" smtClean="0"/>
              <a:t>Explanation: When you don’t know anything about your data but you have a data without any determined classes or groups, this means it’s an unsupervised learning.</a:t>
            </a:r>
            <a:br>
              <a:rPr lang="tr-TR" sz="2000" dirty="0" smtClean="0"/>
            </a:br>
            <a:r>
              <a:rPr lang="en-US" sz="2000" b="1" dirty="0"/>
              <a:t>We use k-means to rediscover these clusters in unsupervised learning:</a:t>
            </a:r>
            <a:r>
              <a:rPr lang="tr-TR" sz="1600" dirty="0"/>
              <a:t/>
            </a:r>
            <a:br>
              <a:rPr lang="tr-TR" sz="1600" dirty="0"/>
            </a:br>
            <a:r>
              <a:rPr lang="tr-TR" sz="1600" dirty="0" smtClean="0"/>
              <a:t/>
            </a:r>
            <a:br>
              <a:rPr lang="tr-TR" sz="1600" dirty="0" smtClean="0"/>
            </a:br>
            <a:endParaRPr lang="tr-TR" sz="1600" dirty="0"/>
          </a:p>
        </p:txBody>
      </p:sp>
      <p:pic>
        <p:nvPicPr>
          <p:cNvPr id="4" name="Content Placeholder 3"/>
          <p:cNvPicPr>
            <a:picLocks noGrp="1" noChangeAspect="1"/>
          </p:cNvPicPr>
          <p:nvPr>
            <p:ph idx="1"/>
          </p:nvPr>
        </p:nvPicPr>
        <p:blipFill>
          <a:blip r:embed="rId2"/>
          <a:stretch>
            <a:fillRect/>
          </a:stretch>
        </p:blipFill>
        <p:spPr>
          <a:xfrm>
            <a:off x="2057400" y="2791524"/>
            <a:ext cx="5735544" cy="3881437"/>
          </a:xfrm>
          <a:prstGeom prst="rect">
            <a:avLst/>
          </a:prstGeom>
        </p:spPr>
      </p:pic>
      <p:sp>
        <p:nvSpPr>
          <p:cNvPr id="5" name="TextBox 4"/>
          <p:cNvSpPr txBox="1"/>
          <p:nvPr/>
        </p:nvSpPr>
        <p:spPr>
          <a:xfrm>
            <a:off x="2057400" y="209688"/>
            <a:ext cx="9390888" cy="707886"/>
          </a:xfrm>
          <a:prstGeom prst="rect">
            <a:avLst/>
          </a:prstGeom>
          <a:noFill/>
        </p:spPr>
        <p:txBody>
          <a:bodyPr wrap="square" rtlCol="0">
            <a:spAutoFit/>
          </a:bodyPr>
          <a:lstStyle/>
          <a:p>
            <a:r>
              <a:rPr lang="tr-TR" sz="4000" dirty="0"/>
              <a:t>K-Means (Unsupervised Learning)</a:t>
            </a:r>
          </a:p>
        </p:txBody>
      </p:sp>
    </p:spTree>
    <p:extLst>
      <p:ext uri="{BB962C8B-B14F-4D97-AF65-F5344CB8AC3E}">
        <p14:creationId xmlns:p14="http://schemas.microsoft.com/office/powerpoint/2010/main" val="557289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How do we do ML project?</a:t>
            </a:r>
            <a:endParaRPr lang="tr-TR" dirty="0"/>
          </a:p>
        </p:txBody>
      </p:sp>
      <p:sp>
        <p:nvSpPr>
          <p:cNvPr id="3" name="Content Placeholder 2"/>
          <p:cNvSpPr>
            <a:spLocks noGrp="1"/>
          </p:cNvSpPr>
          <p:nvPr>
            <p:ph idx="1"/>
          </p:nvPr>
        </p:nvSpPr>
        <p:spPr/>
        <p:txBody>
          <a:bodyPr>
            <a:normAutofit/>
          </a:bodyPr>
          <a:lstStyle/>
          <a:p>
            <a:r>
              <a:rPr lang="tr-TR" dirty="0" smtClean="0"/>
              <a:t>There are several crucial steps in every different Machine Learning project where you must teach the computer as if its a child.</a:t>
            </a:r>
          </a:p>
          <a:p>
            <a:r>
              <a:rPr lang="tr-TR" dirty="0" smtClean="0"/>
              <a:t>Be patient because finding the optimal and ideal solution will take time.</a:t>
            </a:r>
          </a:p>
          <a:p>
            <a:r>
              <a:rPr lang="tr-TR" dirty="0" smtClean="0"/>
              <a:t>The most important ‘thing’ to teach is your </a:t>
            </a:r>
            <a:r>
              <a:rPr lang="tr-TR" b="1" dirty="0" smtClean="0"/>
              <a:t>data</a:t>
            </a:r>
            <a:r>
              <a:rPr lang="tr-TR" dirty="0" smtClean="0"/>
              <a:t>.</a:t>
            </a:r>
          </a:p>
          <a:p>
            <a:r>
              <a:rPr lang="tr-TR" dirty="0" smtClean="0"/>
              <a:t>Remember, if you read the wrong book, you will mislead yourself.</a:t>
            </a:r>
          </a:p>
          <a:p>
            <a:r>
              <a:rPr lang="tr-TR" dirty="0" smtClean="0"/>
              <a:t>This means you can accidentaly misguide your program if you don’t know what is your data about. </a:t>
            </a:r>
          </a:p>
          <a:p>
            <a:r>
              <a:rPr lang="tr-TR" dirty="0" smtClean="0"/>
              <a:t>Having lots of data might not help or improve your results all the time.</a:t>
            </a:r>
          </a:p>
          <a:p>
            <a:pPr marL="0" indent="0">
              <a:buNone/>
            </a:pPr>
            <a:endParaRPr lang="tr-TR" dirty="0" smtClean="0"/>
          </a:p>
        </p:txBody>
      </p:sp>
    </p:spTree>
    <p:extLst>
      <p:ext uri="{BB962C8B-B14F-4D97-AF65-F5344CB8AC3E}">
        <p14:creationId xmlns:p14="http://schemas.microsoft.com/office/powerpoint/2010/main" val="1061842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183" y="216408"/>
            <a:ext cx="8596668" cy="1320800"/>
          </a:xfrm>
        </p:spPr>
        <p:txBody>
          <a:bodyPr>
            <a:normAutofit fontScale="90000"/>
          </a:bodyPr>
          <a:lstStyle/>
          <a:p>
            <a:r>
              <a:rPr lang="en-US" sz="2000" dirty="0"/>
              <a:t>This component is used to assign unlabeled data points to clusters based on a distance-based similarity between observations. </a:t>
            </a:r>
            <a:r>
              <a:rPr lang="en-US" sz="2000" i="1" dirty="0"/>
              <a:t>k</a:t>
            </a:r>
            <a:r>
              <a:rPr lang="en-US" sz="2000" dirty="0"/>
              <a:t>-means clustering is commonly used in signal processing and in feature learning where the output is used as input in different classification algorithms, such as a support vector machine or logistic regression.</a:t>
            </a:r>
            <a:endParaRPr lang="tr-TR" sz="2000" dirty="0"/>
          </a:p>
        </p:txBody>
      </p:sp>
      <p:pic>
        <p:nvPicPr>
          <p:cNvPr id="4" name="Picture 3"/>
          <p:cNvPicPr>
            <a:picLocks noChangeAspect="1"/>
          </p:cNvPicPr>
          <p:nvPr/>
        </p:nvPicPr>
        <p:blipFill>
          <a:blip r:embed="rId2"/>
          <a:stretch>
            <a:fillRect/>
          </a:stretch>
        </p:blipFill>
        <p:spPr>
          <a:xfrm>
            <a:off x="391097" y="1684591"/>
            <a:ext cx="8809754" cy="3781425"/>
          </a:xfrm>
          <a:prstGeom prst="rect">
            <a:avLst/>
          </a:prstGeom>
        </p:spPr>
      </p:pic>
    </p:spTree>
    <p:extLst>
      <p:ext uri="{BB962C8B-B14F-4D97-AF65-F5344CB8AC3E}">
        <p14:creationId xmlns:p14="http://schemas.microsoft.com/office/powerpoint/2010/main" val="475076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Python code overview of K-Means</a:t>
            </a:r>
            <a:endParaRPr lang="tr-TR" dirty="0"/>
          </a:p>
        </p:txBody>
      </p:sp>
      <p:pic>
        <p:nvPicPr>
          <p:cNvPr id="4" name="Content Placeholder 3"/>
          <p:cNvPicPr>
            <a:picLocks noGrp="1" noChangeAspect="1"/>
          </p:cNvPicPr>
          <p:nvPr>
            <p:ph idx="1"/>
          </p:nvPr>
        </p:nvPicPr>
        <p:blipFill>
          <a:blip r:embed="rId2"/>
          <a:stretch>
            <a:fillRect/>
          </a:stretch>
        </p:blipFill>
        <p:spPr>
          <a:xfrm>
            <a:off x="2634835" y="2160588"/>
            <a:ext cx="4682368" cy="3881437"/>
          </a:xfrm>
          <a:prstGeom prst="rect">
            <a:avLst/>
          </a:prstGeom>
        </p:spPr>
      </p:pic>
    </p:spTree>
    <p:extLst>
      <p:ext uri="{BB962C8B-B14F-4D97-AF65-F5344CB8AC3E}">
        <p14:creationId xmlns:p14="http://schemas.microsoft.com/office/powerpoint/2010/main" val="2680189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PCA(Unsupervised Learning)</a:t>
            </a:r>
            <a:endParaRPr lang="tr-TR" dirty="0"/>
          </a:p>
        </p:txBody>
      </p:sp>
      <p:sp>
        <p:nvSpPr>
          <p:cNvPr id="3" name="Content Placeholder 2"/>
          <p:cNvSpPr>
            <a:spLocks noGrp="1"/>
          </p:cNvSpPr>
          <p:nvPr>
            <p:ph idx="1"/>
          </p:nvPr>
        </p:nvSpPr>
        <p:spPr/>
        <p:txBody>
          <a:bodyPr>
            <a:normAutofit/>
          </a:bodyPr>
          <a:lstStyle/>
          <a:p>
            <a:pPr algn="just"/>
            <a:r>
              <a:rPr lang="en-US" dirty="0"/>
              <a:t>PCA is a dimensionality reduction technique; it lets you distill multi-dimensional data down to fewer dimensions, selecting new </a:t>
            </a:r>
            <a:r>
              <a:rPr lang="en-US" dirty="0" smtClean="0"/>
              <a:t>dimensions</a:t>
            </a:r>
            <a:r>
              <a:rPr lang="tr-TR" dirty="0" smtClean="0"/>
              <a:t>. Think of summarizing your data without destroying it «too much»</a:t>
            </a:r>
          </a:p>
          <a:p>
            <a:pPr algn="just"/>
            <a:r>
              <a:rPr lang="tr-TR" dirty="0" smtClean="0"/>
              <a:t>Check the link below and choose PCA and MNIST data.</a:t>
            </a:r>
          </a:p>
          <a:p>
            <a:pPr algn="just"/>
            <a:r>
              <a:rPr lang="tr-TR" dirty="0" smtClean="0"/>
              <a:t>You will have many many features in your data</a:t>
            </a:r>
          </a:p>
          <a:p>
            <a:pPr algn="just"/>
            <a:r>
              <a:rPr lang="tr-TR" dirty="0" smtClean="0"/>
              <a:t>The features will make your data multi-dimensional</a:t>
            </a:r>
          </a:p>
          <a:p>
            <a:pPr algn="just"/>
            <a:r>
              <a:rPr lang="tr-TR" dirty="0" smtClean="0"/>
              <a:t>PCA can reduce it for you.</a:t>
            </a:r>
            <a:endParaRPr lang="tr-TR" dirty="0"/>
          </a:p>
          <a:p>
            <a:pPr algn="just"/>
            <a:r>
              <a:rPr lang="tr-TR" dirty="0" smtClean="0"/>
              <a:t>http://</a:t>
            </a:r>
            <a:r>
              <a:rPr lang="tr-TR" dirty="0"/>
              <a:t>projector.tensorflow.org/</a:t>
            </a:r>
          </a:p>
        </p:txBody>
      </p:sp>
    </p:spTree>
    <p:extLst>
      <p:ext uri="{BB962C8B-B14F-4D97-AF65-F5344CB8AC3E}">
        <p14:creationId xmlns:p14="http://schemas.microsoft.com/office/powerpoint/2010/main" val="2830687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800" dirty="0" smtClean="0"/>
              <a:t>This is how a dataset with 3000 features(columns or dimensions) looks like:</a:t>
            </a:r>
            <a:endParaRPr lang="tr-TR" sz="2800" dirty="0"/>
          </a:p>
        </p:txBody>
      </p:sp>
      <p:pic>
        <p:nvPicPr>
          <p:cNvPr id="4" name="Content Placeholder 3"/>
          <p:cNvPicPr>
            <a:picLocks noGrp="1" noChangeAspect="1"/>
          </p:cNvPicPr>
          <p:nvPr>
            <p:ph idx="1"/>
          </p:nvPr>
        </p:nvPicPr>
        <p:blipFill>
          <a:blip r:embed="rId2"/>
          <a:stretch>
            <a:fillRect/>
          </a:stretch>
        </p:blipFill>
        <p:spPr>
          <a:xfrm>
            <a:off x="677863" y="2237381"/>
            <a:ext cx="8596312" cy="3727850"/>
          </a:xfrm>
          <a:prstGeom prst="rect">
            <a:avLst/>
          </a:prstGeom>
        </p:spPr>
      </p:pic>
    </p:spTree>
    <p:extLst>
      <p:ext uri="{BB962C8B-B14F-4D97-AF65-F5344CB8AC3E}">
        <p14:creationId xmlns:p14="http://schemas.microsoft.com/office/powerpoint/2010/main" val="3483680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sz="2800" dirty="0" smtClean="0"/>
              <a:t>Using PCA I made it 10 dimensional</a:t>
            </a:r>
            <a:br>
              <a:rPr lang="tr-TR" sz="2800" dirty="0" smtClean="0"/>
            </a:br>
            <a:r>
              <a:rPr lang="tr-TR" sz="2800" dirty="0" smtClean="0"/>
              <a:t>Preferably it’s not Ok to have 3000 dimensional data in your Model.</a:t>
            </a:r>
            <a:endParaRPr lang="tr-TR" sz="2800" dirty="0"/>
          </a:p>
        </p:txBody>
      </p:sp>
      <p:pic>
        <p:nvPicPr>
          <p:cNvPr id="4" name="Content Placeholder 3"/>
          <p:cNvPicPr>
            <a:picLocks noGrp="1" noChangeAspect="1"/>
          </p:cNvPicPr>
          <p:nvPr>
            <p:ph idx="1"/>
          </p:nvPr>
        </p:nvPicPr>
        <p:blipFill>
          <a:blip r:embed="rId2"/>
          <a:stretch>
            <a:fillRect/>
          </a:stretch>
        </p:blipFill>
        <p:spPr>
          <a:xfrm>
            <a:off x="2002600" y="2160588"/>
            <a:ext cx="5946838" cy="3881437"/>
          </a:xfrm>
          <a:prstGeom prst="rect">
            <a:avLst/>
          </a:prstGeom>
        </p:spPr>
      </p:pic>
    </p:spTree>
    <p:extLst>
      <p:ext uri="{BB962C8B-B14F-4D97-AF65-F5344CB8AC3E}">
        <p14:creationId xmlns:p14="http://schemas.microsoft.com/office/powerpoint/2010/main" val="636276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Reinforcement Learning</a:t>
            </a:r>
            <a:endParaRPr lang="tr-TR" dirty="0"/>
          </a:p>
        </p:txBody>
      </p:sp>
      <p:sp>
        <p:nvSpPr>
          <p:cNvPr id="3" name="Content Placeholder 2"/>
          <p:cNvSpPr>
            <a:spLocks noGrp="1"/>
          </p:cNvSpPr>
          <p:nvPr>
            <p:ph idx="1"/>
          </p:nvPr>
        </p:nvSpPr>
        <p:spPr>
          <a:xfrm>
            <a:off x="677334" y="1730821"/>
            <a:ext cx="8596668" cy="3880773"/>
          </a:xfrm>
        </p:spPr>
        <p:txBody>
          <a:bodyPr>
            <a:normAutofit lnSpcReduction="10000"/>
          </a:bodyPr>
          <a:lstStyle/>
          <a:p>
            <a:pPr marL="0" indent="0">
              <a:buNone/>
            </a:pPr>
            <a:r>
              <a:rPr lang="tr-TR" dirty="0" smtClean="0"/>
              <a:t>We will analyse the python code together (not coding just explanation) to understand Reinforcement Learning. </a:t>
            </a:r>
          </a:p>
          <a:p>
            <a:pPr marL="0" indent="0">
              <a:buNone/>
            </a:pPr>
            <a:r>
              <a:rPr lang="en-US" dirty="0"/>
              <a:t>Reinforcement learning is the training of machine learning models to make a sequence of decisions</a:t>
            </a:r>
            <a:r>
              <a:rPr lang="en-US" dirty="0" smtClean="0"/>
              <a:t>.</a:t>
            </a:r>
            <a:endParaRPr lang="tr-TR" dirty="0" smtClean="0"/>
          </a:p>
          <a:p>
            <a:pPr marL="0" indent="0">
              <a:buNone/>
            </a:pPr>
            <a:r>
              <a:rPr lang="tr-TR" dirty="0" smtClean="0"/>
              <a:t>This means I have goals or I can punish my algorithm to make my model’s decisions better</a:t>
            </a:r>
          </a:p>
          <a:p>
            <a:pPr marL="0" indent="0">
              <a:buNone/>
            </a:pPr>
            <a:r>
              <a:rPr lang="tr-TR" dirty="0" smtClean="0"/>
              <a:t>Simple example: Mathematically: I give -1 value into equation everytime a self-driving car gets near to another car. Or I can reward my algorithm by giving +1 when it starts decelerating near Red traffic light sign.</a:t>
            </a:r>
          </a:p>
          <a:p>
            <a:pPr marL="0" indent="0">
              <a:buNone/>
            </a:pPr>
            <a:r>
              <a:rPr lang="tr-TR" dirty="0" smtClean="0"/>
              <a:t>As you can see, This field is perfect for self-driving cars &amp; robotics. </a:t>
            </a:r>
          </a:p>
          <a:p>
            <a:pPr marL="0" indent="0">
              <a:buNone/>
            </a:pPr>
            <a:r>
              <a:rPr lang="tr-TR" dirty="0" smtClean="0"/>
              <a:t>We use environment to reward or punish the algorithm’s behavior( punishing will be only mathematically)</a:t>
            </a:r>
          </a:p>
          <a:p>
            <a:pPr marL="0" indent="0">
              <a:buNone/>
            </a:pPr>
            <a:endParaRPr lang="tr-TR" dirty="0" smtClean="0"/>
          </a:p>
        </p:txBody>
      </p:sp>
    </p:spTree>
    <p:extLst>
      <p:ext uri="{BB962C8B-B14F-4D97-AF65-F5344CB8AC3E}">
        <p14:creationId xmlns:p14="http://schemas.microsoft.com/office/powerpoint/2010/main" val="1194101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Neural Networks</a:t>
            </a:r>
            <a:endParaRPr lang="tr-TR" dirty="0"/>
          </a:p>
        </p:txBody>
      </p:sp>
      <p:sp>
        <p:nvSpPr>
          <p:cNvPr id="3" name="Content Placeholder 2"/>
          <p:cNvSpPr>
            <a:spLocks noGrp="1"/>
          </p:cNvSpPr>
          <p:nvPr>
            <p:ph idx="1"/>
          </p:nvPr>
        </p:nvSpPr>
        <p:spPr>
          <a:xfrm>
            <a:off x="838200" y="1463040"/>
            <a:ext cx="8534400" cy="4713923"/>
          </a:xfrm>
        </p:spPr>
        <p:txBody>
          <a:bodyPr/>
          <a:lstStyle/>
          <a:p>
            <a:r>
              <a:rPr lang="tr-TR" dirty="0">
                <a:hlinkClick r:id="rId2"/>
              </a:rPr>
              <a:t>https://playground.tensorflow.org</a:t>
            </a:r>
            <a:r>
              <a:rPr lang="tr-TR" dirty="0" smtClean="0">
                <a:hlinkClick r:id="rId2"/>
              </a:rPr>
              <a:t>/</a:t>
            </a:r>
            <a:endParaRPr lang="tr-TR" dirty="0" smtClean="0"/>
          </a:p>
          <a:p>
            <a:r>
              <a:rPr lang="tr-TR" dirty="0" smtClean="0"/>
              <a:t>Use this link to discover and build your own NN, play with variables, features and see what you can do.</a:t>
            </a:r>
          </a:p>
          <a:p>
            <a:endParaRPr lang="tr-TR" dirty="0"/>
          </a:p>
        </p:txBody>
      </p:sp>
      <p:pic>
        <p:nvPicPr>
          <p:cNvPr id="4" name="Picture 3"/>
          <p:cNvPicPr>
            <a:picLocks noChangeAspect="1"/>
          </p:cNvPicPr>
          <p:nvPr/>
        </p:nvPicPr>
        <p:blipFill>
          <a:blip r:embed="rId3"/>
          <a:stretch>
            <a:fillRect/>
          </a:stretch>
        </p:blipFill>
        <p:spPr>
          <a:xfrm>
            <a:off x="677334" y="2644711"/>
            <a:ext cx="8494776" cy="3445193"/>
          </a:xfrm>
          <a:prstGeom prst="rect">
            <a:avLst/>
          </a:prstGeom>
        </p:spPr>
      </p:pic>
    </p:spTree>
    <p:extLst>
      <p:ext uri="{BB962C8B-B14F-4D97-AF65-F5344CB8AC3E}">
        <p14:creationId xmlns:p14="http://schemas.microsoft.com/office/powerpoint/2010/main" val="3663931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87976" y="828929"/>
            <a:ext cx="5486864" cy="4351338"/>
          </a:xfrm>
          <a:prstGeom prst="rect">
            <a:avLst/>
          </a:prstGeom>
        </p:spPr>
      </p:pic>
    </p:spTree>
    <p:extLst>
      <p:ext uri="{BB962C8B-B14F-4D97-AF65-F5344CB8AC3E}">
        <p14:creationId xmlns:p14="http://schemas.microsoft.com/office/powerpoint/2010/main" val="3772710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7472"/>
            <a:ext cx="8424672" cy="5829491"/>
          </a:xfrm>
        </p:spPr>
        <p:txBody>
          <a:bodyPr>
            <a:normAutofit/>
          </a:bodyPr>
          <a:lstStyle/>
          <a:p>
            <a:r>
              <a:rPr lang="tr-TR" dirty="0" smtClean="0"/>
              <a:t>Our brain is actually a very powerful Neural Network.</a:t>
            </a:r>
          </a:p>
          <a:p>
            <a:r>
              <a:rPr lang="tr-TR" dirty="0" smtClean="0"/>
              <a:t>We have nodes as neurons and they are connected to each other.</a:t>
            </a:r>
          </a:p>
          <a:p>
            <a:r>
              <a:rPr lang="tr-TR" dirty="0" smtClean="0"/>
              <a:t>Each neuron has activation which will affect the connected neurons in advance. </a:t>
            </a:r>
          </a:p>
          <a:p>
            <a:r>
              <a:rPr lang="tr-TR" dirty="0" smtClean="0"/>
              <a:t>This can give us a very flexible, self-learning model to perform learning. </a:t>
            </a:r>
          </a:p>
          <a:p>
            <a:r>
              <a:rPr lang="tr-TR" dirty="0" smtClean="0"/>
              <a:t>You can have different numbers of neurons or layers(its all your choice and it will affect your destiny)</a:t>
            </a:r>
          </a:p>
          <a:p>
            <a:r>
              <a:rPr lang="tr-TR" dirty="0" smtClean="0"/>
              <a:t>There are specific activation functions that you should choose them wisely ( some of them for binary classification(sigmoid) some of them for multi-class classification(softmax)</a:t>
            </a:r>
          </a:p>
          <a:p>
            <a:r>
              <a:rPr lang="tr-TR" dirty="0" smtClean="0"/>
              <a:t>We will analyse the code together for you to understand how it works visually.</a:t>
            </a:r>
          </a:p>
          <a:p>
            <a:r>
              <a:rPr lang="tr-TR" dirty="0" smtClean="0"/>
              <a:t>Use another presentation for more info: Introduction to Neural Networks</a:t>
            </a:r>
          </a:p>
          <a:p>
            <a:endParaRPr lang="tr-TR" dirty="0"/>
          </a:p>
        </p:txBody>
      </p:sp>
    </p:spTree>
    <p:extLst>
      <p:ext uri="{BB962C8B-B14F-4D97-AF65-F5344CB8AC3E}">
        <p14:creationId xmlns:p14="http://schemas.microsoft.com/office/powerpoint/2010/main" val="2274150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Convolutional Neural Networks</a:t>
            </a:r>
            <a:endParaRPr lang="tr-TR" dirty="0"/>
          </a:p>
        </p:txBody>
      </p:sp>
      <p:sp>
        <p:nvSpPr>
          <p:cNvPr id="3" name="Content Placeholder 2"/>
          <p:cNvSpPr>
            <a:spLocks noGrp="1"/>
          </p:cNvSpPr>
          <p:nvPr>
            <p:ph idx="1"/>
          </p:nvPr>
        </p:nvSpPr>
        <p:spPr/>
        <p:txBody>
          <a:bodyPr/>
          <a:lstStyle/>
          <a:p>
            <a:pPr algn="just"/>
            <a:r>
              <a:rPr lang="tr-TR" dirty="0"/>
              <a:t>Cars recognizing road signs, Instagram recognizes your friends, face recognition apps. Magic? No, CNN.</a:t>
            </a:r>
          </a:p>
          <a:p>
            <a:pPr algn="just"/>
            <a:r>
              <a:rPr lang="en-US" dirty="0"/>
              <a:t>CNN </a:t>
            </a:r>
            <a:r>
              <a:rPr lang="tr-TR" dirty="0"/>
              <a:t>is </a:t>
            </a:r>
            <a:r>
              <a:rPr lang="en-US" dirty="0"/>
              <a:t>another type of neural network</a:t>
            </a:r>
            <a:r>
              <a:rPr lang="tr-TR" dirty="0"/>
              <a:t> like </a:t>
            </a:r>
            <a:r>
              <a:rPr lang="en-US" dirty="0"/>
              <a:t>a multi-layer </a:t>
            </a:r>
            <a:r>
              <a:rPr lang="en-US" dirty="0" err="1"/>
              <a:t>perceptro</a:t>
            </a:r>
            <a:r>
              <a:rPr lang="tr-TR" dirty="0"/>
              <a:t>n.</a:t>
            </a:r>
            <a:r>
              <a:rPr lang="en-US" dirty="0"/>
              <a:t> </a:t>
            </a:r>
            <a:endParaRPr lang="tr-TR" dirty="0"/>
          </a:p>
          <a:p>
            <a:pPr algn="just"/>
            <a:r>
              <a:rPr lang="en-US" dirty="0"/>
              <a:t>CNNs are able to extract the features of an image, which an algorithm like a multi-layer perceptron (MLP) or a recursive neural network (RNN) does not have the ability to do</a:t>
            </a:r>
            <a:r>
              <a:rPr lang="tr-TR" dirty="0"/>
              <a:t>!</a:t>
            </a:r>
          </a:p>
          <a:p>
            <a:pPr algn="just"/>
            <a:r>
              <a:rPr lang="en-US" b="1" dirty="0"/>
              <a:t>Convolution</a:t>
            </a:r>
            <a:r>
              <a:rPr lang="en-US" dirty="0"/>
              <a:t> comes from the Latin </a:t>
            </a:r>
            <a:r>
              <a:rPr lang="en-US" dirty="0" err="1"/>
              <a:t>convolvere</a:t>
            </a:r>
            <a:r>
              <a:rPr lang="en-US" dirty="0"/>
              <a:t>, “to convolve” means to roll together. Convolution is a mathematical operation on two functions (f and g) to construct a third function that represents how the shape of one is modified by the other.</a:t>
            </a:r>
            <a:endParaRPr lang="tr-TR" dirty="0"/>
          </a:p>
          <a:p>
            <a:endParaRPr lang="tr-TR" dirty="0"/>
          </a:p>
        </p:txBody>
      </p:sp>
    </p:spTree>
    <p:extLst>
      <p:ext uri="{BB962C8B-B14F-4D97-AF65-F5344CB8AC3E}">
        <p14:creationId xmlns:p14="http://schemas.microsoft.com/office/powerpoint/2010/main" val="1265144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6888" y="794083"/>
            <a:ext cx="9208008" cy="4629754"/>
          </a:xfrm>
          <a:prstGeom prst="rect">
            <a:avLst/>
          </a:prstGeom>
        </p:spPr>
      </p:pic>
    </p:spTree>
    <p:extLst>
      <p:ext uri="{BB962C8B-B14F-4D97-AF65-F5344CB8AC3E}">
        <p14:creationId xmlns:p14="http://schemas.microsoft.com/office/powerpoint/2010/main" val="3706214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A CNN architecture</a:t>
            </a:r>
          </a:p>
        </p:txBody>
      </p:sp>
      <p:pic>
        <p:nvPicPr>
          <p:cNvPr id="4" name="Content Placeholder 3"/>
          <p:cNvPicPr>
            <a:picLocks noGrp="1" noChangeAspect="1"/>
          </p:cNvPicPr>
          <p:nvPr>
            <p:ph idx="1"/>
          </p:nvPr>
        </p:nvPicPr>
        <p:blipFill>
          <a:blip r:embed="rId2"/>
          <a:stretch>
            <a:fillRect/>
          </a:stretch>
        </p:blipFill>
        <p:spPr>
          <a:xfrm>
            <a:off x="677690" y="2034016"/>
            <a:ext cx="8596312" cy="3000725"/>
          </a:xfrm>
          <a:prstGeom prst="rect">
            <a:avLst/>
          </a:prstGeom>
        </p:spPr>
      </p:pic>
    </p:spTree>
    <p:extLst>
      <p:ext uri="{BB962C8B-B14F-4D97-AF65-F5344CB8AC3E}">
        <p14:creationId xmlns:p14="http://schemas.microsoft.com/office/powerpoint/2010/main" val="20255785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tr-TR" dirty="0"/>
              <a:t>Social media is all about CNN. Platforms that are heavily dependent on image processing are using alot of CNN. We are not going to cover video processing although for a quick information; to deal with video processing, there is Tube Convolutional Networks(Tube-CNN)</a:t>
            </a:r>
          </a:p>
          <a:p>
            <a:endParaRPr lang="tr-TR" dirty="0"/>
          </a:p>
        </p:txBody>
      </p:sp>
    </p:spTree>
    <p:extLst>
      <p:ext uri="{BB962C8B-B14F-4D97-AF65-F5344CB8AC3E}">
        <p14:creationId xmlns:p14="http://schemas.microsoft.com/office/powerpoint/2010/main" val="1794063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Image classification is the task of taking an input image and outputting a class (a cat, dog, </a:t>
            </a:r>
            <a:r>
              <a:rPr lang="en-US" dirty="0" err="1"/>
              <a:t>etc</a:t>
            </a:r>
            <a:r>
              <a:rPr lang="en-US" dirty="0"/>
              <a:t>) or a probability of classes that best describes the image. For humans, this task of recognition is one of the first skills we learn from the moment we are born and is one that comes naturally and effortlessly as adults.</a:t>
            </a:r>
            <a:endParaRPr lang="tr-TR" dirty="0"/>
          </a:p>
          <a:p>
            <a:pPr algn="just"/>
            <a:r>
              <a:rPr lang="tr-TR" dirty="0"/>
              <a:t>A question, How do you think your brain classifies objects or images so fast and accurate?</a:t>
            </a:r>
          </a:p>
          <a:p>
            <a:pPr algn="just"/>
            <a:r>
              <a:rPr lang="en-US" sz="1800" dirty="0"/>
              <a:t>When the eyes are open, visual information flows from the retina </a:t>
            </a:r>
            <a:r>
              <a:rPr lang="en-US" sz="1800" dirty="0" err="1"/>
              <a:t>throug</a:t>
            </a:r>
            <a:r>
              <a:rPr lang="tr-TR" sz="1800" dirty="0"/>
              <a:t>h</a:t>
            </a:r>
            <a:r>
              <a:rPr lang="en-US" sz="1800" dirty="0"/>
              <a:t> </a:t>
            </a:r>
            <a:endParaRPr lang="tr-TR" sz="1800" dirty="0"/>
          </a:p>
          <a:p>
            <a:pPr algn="just"/>
            <a:r>
              <a:rPr lang="en-US" sz="1800" dirty="0"/>
              <a:t>the optic nerve and into the brain, which assembles this raw </a:t>
            </a:r>
            <a:endParaRPr lang="tr-TR" sz="1800" dirty="0"/>
          </a:p>
          <a:p>
            <a:pPr algn="just"/>
            <a:r>
              <a:rPr lang="tr-TR" sz="1800" dirty="0"/>
              <a:t>i</a:t>
            </a:r>
            <a:r>
              <a:rPr lang="en-US" sz="1800" dirty="0" err="1"/>
              <a:t>nformation</a:t>
            </a:r>
            <a:r>
              <a:rPr lang="en-US" sz="1800" dirty="0"/>
              <a:t> into objects and scenes.</a:t>
            </a:r>
            <a:endParaRPr lang="tr-TR" sz="1800" dirty="0"/>
          </a:p>
          <a:p>
            <a:endParaRPr lang="tr-TR" dirty="0"/>
          </a:p>
        </p:txBody>
      </p:sp>
    </p:spTree>
    <p:extLst>
      <p:ext uri="{BB962C8B-B14F-4D97-AF65-F5344CB8AC3E}">
        <p14:creationId xmlns:p14="http://schemas.microsoft.com/office/powerpoint/2010/main" val="914434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9429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How do computers see?</a:t>
            </a:r>
          </a:p>
        </p:txBody>
      </p:sp>
      <p:sp>
        <p:nvSpPr>
          <p:cNvPr id="3" name="Content Placeholder 2"/>
          <p:cNvSpPr>
            <a:spLocks noGrp="1"/>
          </p:cNvSpPr>
          <p:nvPr>
            <p:ph idx="1"/>
          </p:nvPr>
        </p:nvSpPr>
        <p:spPr>
          <a:xfrm>
            <a:off x="604182" y="1483933"/>
            <a:ext cx="8596668" cy="3880773"/>
          </a:xfrm>
        </p:spPr>
        <p:txBody>
          <a:bodyPr/>
          <a:lstStyle/>
          <a:p>
            <a:r>
              <a:rPr lang="tr-TR" dirty="0"/>
              <a:t>A very important information:</a:t>
            </a:r>
            <a:r>
              <a:rPr lang="en-US" dirty="0"/>
              <a:t> an image is a matrix of pixels. If there is a black and white image, then we will get a 2D array. While, if we passed a colored image, then we will get a 3D array, which means it has an extra parameter for depth which is RGB</a:t>
            </a:r>
            <a:r>
              <a:rPr lang="tr-TR" dirty="0"/>
              <a:t>(Red,Green,Blue)</a:t>
            </a:r>
            <a:r>
              <a:rPr lang="en-US" dirty="0"/>
              <a:t> channel as shown below. The pixel value lies between 0 and 255, and images are stored in bytes (0 to 255).</a:t>
            </a:r>
            <a:endParaRPr lang="tr-TR" dirty="0"/>
          </a:p>
          <a:p>
            <a:endParaRPr lang="tr-TR" dirty="0"/>
          </a:p>
        </p:txBody>
      </p:sp>
      <p:pic>
        <p:nvPicPr>
          <p:cNvPr id="4" name="Picture 3"/>
          <p:cNvPicPr>
            <a:picLocks noChangeAspect="1"/>
          </p:cNvPicPr>
          <p:nvPr/>
        </p:nvPicPr>
        <p:blipFill>
          <a:blip r:embed="rId2"/>
          <a:stretch>
            <a:fillRect/>
          </a:stretch>
        </p:blipFill>
        <p:spPr>
          <a:xfrm>
            <a:off x="744853" y="3281463"/>
            <a:ext cx="8315325" cy="2295144"/>
          </a:xfrm>
          <a:prstGeom prst="rect">
            <a:avLst/>
          </a:prstGeom>
        </p:spPr>
      </p:pic>
    </p:spTree>
    <p:extLst>
      <p:ext uri="{BB962C8B-B14F-4D97-AF65-F5344CB8AC3E}">
        <p14:creationId xmlns:p14="http://schemas.microsoft.com/office/powerpoint/2010/main" val="1171511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2168"/>
            <a:ext cx="8596668" cy="1320800"/>
          </a:xfrm>
        </p:spPr>
        <p:txBody>
          <a:bodyPr/>
          <a:lstStyle/>
          <a:p>
            <a:r>
              <a:rPr lang="tr-TR" dirty="0" smtClean="0"/>
              <a:t>Generative Adversarial Networks</a:t>
            </a:r>
            <a:endParaRPr lang="tr-TR" dirty="0"/>
          </a:p>
        </p:txBody>
      </p:sp>
      <p:sp>
        <p:nvSpPr>
          <p:cNvPr id="3" name="Content Placeholder 2"/>
          <p:cNvSpPr>
            <a:spLocks noGrp="1"/>
          </p:cNvSpPr>
          <p:nvPr>
            <p:ph idx="1"/>
          </p:nvPr>
        </p:nvSpPr>
        <p:spPr/>
        <p:txBody>
          <a:bodyPr/>
          <a:lstStyle/>
          <a:p>
            <a:pPr fontAlgn="base"/>
            <a:r>
              <a:rPr lang="en-US" dirty="0"/>
              <a:t>Generative Adversarial Networks, or GANs for short, are an approach to generative modeling using deep learning methods, such as convolutional neural networks.</a:t>
            </a:r>
          </a:p>
          <a:p>
            <a:pPr fontAlgn="base"/>
            <a:r>
              <a:rPr lang="en-US" dirty="0"/>
              <a:t>Generative modeling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p>
          <a:p>
            <a:endParaRPr lang="tr-TR" dirty="0"/>
          </a:p>
        </p:txBody>
      </p:sp>
    </p:spTree>
    <p:extLst>
      <p:ext uri="{BB962C8B-B14F-4D97-AF65-F5344CB8AC3E}">
        <p14:creationId xmlns:p14="http://schemas.microsoft.com/office/powerpoint/2010/main" val="26214330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
            </a:r>
            <a:br>
              <a:rPr lang="en-US" dirty="0"/>
            </a:br>
            <a:r>
              <a:rPr lang="en-US" dirty="0"/>
              <a:t>Example of a Generative Adversarial Network Model Architecture</a:t>
            </a:r>
            <a:br>
              <a:rPr lang="en-US" dirty="0"/>
            </a:br>
            <a:endParaRPr lang="tr-TR" dirty="0"/>
          </a:p>
        </p:txBody>
      </p:sp>
      <p:pic>
        <p:nvPicPr>
          <p:cNvPr id="5" name="Content Placeholder 4"/>
          <p:cNvPicPr>
            <a:picLocks noGrp="1" noChangeAspect="1"/>
          </p:cNvPicPr>
          <p:nvPr>
            <p:ph idx="1"/>
          </p:nvPr>
        </p:nvPicPr>
        <p:blipFill>
          <a:blip r:embed="rId2"/>
          <a:stretch>
            <a:fillRect/>
          </a:stretch>
        </p:blipFill>
        <p:spPr>
          <a:xfrm>
            <a:off x="1413669" y="2510631"/>
            <a:ext cx="7124700" cy="3181350"/>
          </a:xfrm>
          <a:prstGeom prst="rect">
            <a:avLst/>
          </a:prstGeom>
        </p:spPr>
      </p:pic>
    </p:spTree>
    <p:extLst>
      <p:ext uri="{BB962C8B-B14F-4D97-AF65-F5344CB8AC3E}">
        <p14:creationId xmlns:p14="http://schemas.microsoft.com/office/powerpoint/2010/main" val="40130507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5780" y="515842"/>
            <a:ext cx="8763000" cy="5838825"/>
          </a:xfrm>
          <a:prstGeom prst="rect">
            <a:avLst/>
          </a:prstGeom>
        </p:spPr>
      </p:pic>
    </p:spTree>
    <p:extLst>
      <p:ext uri="{BB962C8B-B14F-4D97-AF65-F5344CB8AC3E}">
        <p14:creationId xmlns:p14="http://schemas.microsoft.com/office/powerpoint/2010/main" val="3037582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7075899"/>
          </a:xfrm>
          <a:prstGeom prst="rect">
            <a:avLst/>
          </a:prstGeom>
        </p:spPr>
      </p:pic>
    </p:spTree>
    <p:extLst>
      <p:ext uri="{BB962C8B-B14F-4D97-AF65-F5344CB8AC3E}">
        <p14:creationId xmlns:p14="http://schemas.microsoft.com/office/powerpoint/2010/main" val="3541914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3453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Very well known examples</a:t>
            </a:r>
            <a:endParaRPr lang="tr-TR" dirty="0"/>
          </a:p>
        </p:txBody>
      </p:sp>
      <p:pic>
        <p:nvPicPr>
          <p:cNvPr id="4" name="Content Placeholder 3"/>
          <p:cNvPicPr>
            <a:picLocks noGrp="1" noChangeAspect="1"/>
          </p:cNvPicPr>
          <p:nvPr>
            <p:ph idx="1"/>
          </p:nvPr>
        </p:nvPicPr>
        <p:blipFill>
          <a:blip r:embed="rId2"/>
          <a:stretch>
            <a:fillRect/>
          </a:stretch>
        </p:blipFill>
        <p:spPr>
          <a:xfrm>
            <a:off x="677334" y="2338778"/>
            <a:ext cx="8596312" cy="2775248"/>
          </a:xfrm>
          <a:prstGeom prst="rect">
            <a:avLst/>
          </a:prstGeom>
        </p:spPr>
      </p:pic>
    </p:spTree>
    <p:extLst>
      <p:ext uri="{BB962C8B-B14F-4D97-AF65-F5344CB8AC3E}">
        <p14:creationId xmlns:p14="http://schemas.microsoft.com/office/powerpoint/2010/main" val="1954891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Recurrent Neural Networks</a:t>
            </a:r>
            <a:endParaRPr lang="tr-TR" dirty="0"/>
          </a:p>
        </p:txBody>
      </p:sp>
      <p:sp>
        <p:nvSpPr>
          <p:cNvPr id="3" name="Content Placeholder 2"/>
          <p:cNvSpPr>
            <a:spLocks noGrp="1"/>
          </p:cNvSpPr>
          <p:nvPr>
            <p:ph idx="1"/>
          </p:nvPr>
        </p:nvSpPr>
        <p:spPr/>
        <p:txBody>
          <a:bodyPr>
            <a:normAutofit/>
          </a:bodyPr>
          <a:lstStyle/>
          <a:p>
            <a:r>
              <a:rPr lang="tr-TR" dirty="0">
                <a:hlinkClick r:id="rId2"/>
              </a:rPr>
              <a:t>https://</a:t>
            </a:r>
            <a:r>
              <a:rPr lang="tr-TR" dirty="0" smtClean="0">
                <a:hlinkClick r:id="rId2"/>
              </a:rPr>
              <a:t>magenta.tensorflow.org/assets/sketch_rnn_demo/index.html</a:t>
            </a:r>
            <a:endParaRPr lang="tr-TR" dirty="0" smtClean="0"/>
          </a:p>
          <a:p>
            <a:endParaRPr lang="tr-TR" dirty="0"/>
          </a:p>
          <a:p>
            <a:r>
              <a:rPr lang="en-US" dirty="0"/>
              <a:t>Recurrent Neural Network is basically a generalization of feed-forward neural network that has an </a:t>
            </a:r>
            <a:r>
              <a:rPr lang="en-US" b="1" dirty="0"/>
              <a:t>internal memory.</a:t>
            </a:r>
            <a:endParaRPr lang="tr-TR" b="1" dirty="0"/>
          </a:p>
          <a:p>
            <a:r>
              <a:rPr lang="en-US" dirty="0"/>
              <a:t>RNNs are a special kind of </a:t>
            </a:r>
            <a:r>
              <a:rPr lang="tr-TR" dirty="0"/>
              <a:t>NN’s </a:t>
            </a:r>
            <a:r>
              <a:rPr lang="en-US" dirty="0"/>
              <a:t>that are designed to </a:t>
            </a:r>
            <a:r>
              <a:rPr lang="tr-TR" dirty="0"/>
              <a:t>handle </a:t>
            </a:r>
            <a:r>
              <a:rPr lang="tr-TR" b="1" dirty="0"/>
              <a:t>s</a:t>
            </a:r>
            <a:r>
              <a:rPr lang="en-US" b="1" dirty="0" err="1"/>
              <a:t>equential</a:t>
            </a:r>
            <a:r>
              <a:rPr lang="en-US" b="1" dirty="0"/>
              <a:t> </a:t>
            </a:r>
            <a:r>
              <a:rPr lang="en-US" dirty="0"/>
              <a:t>data. </a:t>
            </a:r>
            <a:endParaRPr lang="tr-TR" dirty="0"/>
          </a:p>
          <a:p>
            <a:r>
              <a:rPr lang="en-US" dirty="0"/>
              <a:t>This </a:t>
            </a:r>
            <a:r>
              <a:rPr lang="tr-TR" dirty="0"/>
              <a:t>can be </a:t>
            </a:r>
            <a:r>
              <a:rPr lang="en-US" dirty="0"/>
              <a:t>time series (a list of values of some parameters over a certain period of time</a:t>
            </a:r>
            <a:r>
              <a:rPr lang="tr-TR" dirty="0"/>
              <a:t>, singals, audio</a:t>
            </a:r>
            <a:r>
              <a:rPr lang="en-US" dirty="0"/>
              <a:t>) </a:t>
            </a:r>
            <a:endParaRPr lang="tr-TR" dirty="0"/>
          </a:p>
          <a:p>
            <a:r>
              <a:rPr lang="tr-TR" dirty="0" smtClean="0"/>
              <a:t>Very solid approach when you have </a:t>
            </a:r>
            <a:r>
              <a:rPr lang="tr-TR" b="1" dirty="0" smtClean="0"/>
              <a:t>Natural Language Processing </a:t>
            </a:r>
            <a:r>
              <a:rPr lang="tr-TR" dirty="0" smtClean="0"/>
              <a:t>Tasks.</a:t>
            </a:r>
          </a:p>
          <a:p>
            <a:r>
              <a:rPr lang="tr-TR" dirty="0" smtClean="0"/>
              <a:t>To </a:t>
            </a:r>
            <a:r>
              <a:rPr lang="tr-TR" dirty="0"/>
              <a:t>make a decision</a:t>
            </a:r>
            <a:r>
              <a:rPr lang="en-US" dirty="0"/>
              <a:t>, </a:t>
            </a:r>
            <a:r>
              <a:rPr lang="tr-TR" dirty="0"/>
              <a:t>RNN </a:t>
            </a:r>
            <a:r>
              <a:rPr lang="en-US" dirty="0"/>
              <a:t>considers the </a:t>
            </a:r>
            <a:r>
              <a:rPr lang="en-US" b="1" dirty="0"/>
              <a:t>current</a:t>
            </a:r>
            <a:r>
              <a:rPr lang="en-US" dirty="0"/>
              <a:t> input and the output that</a:t>
            </a:r>
            <a:r>
              <a:rPr lang="tr-TR" dirty="0"/>
              <a:t>,</a:t>
            </a:r>
            <a:r>
              <a:rPr lang="en-US" dirty="0"/>
              <a:t> it has learned from the </a:t>
            </a:r>
            <a:r>
              <a:rPr lang="en-US" b="1" dirty="0"/>
              <a:t>previous</a:t>
            </a:r>
            <a:r>
              <a:rPr lang="en-US" dirty="0"/>
              <a:t> input.</a:t>
            </a:r>
            <a:endParaRPr lang="tr-TR" dirty="0"/>
          </a:p>
          <a:p>
            <a:endParaRPr lang="tr-TR" dirty="0"/>
          </a:p>
        </p:txBody>
      </p:sp>
    </p:spTree>
    <p:extLst>
      <p:ext uri="{BB962C8B-B14F-4D97-AF65-F5344CB8AC3E}">
        <p14:creationId xmlns:p14="http://schemas.microsoft.com/office/powerpoint/2010/main" val="2035101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There are different types of RNN’s</a:t>
            </a:r>
          </a:p>
        </p:txBody>
      </p:sp>
      <p:sp>
        <p:nvSpPr>
          <p:cNvPr id="3" name="Content Placeholder 2"/>
          <p:cNvSpPr>
            <a:spLocks noGrp="1"/>
          </p:cNvSpPr>
          <p:nvPr>
            <p:ph idx="1"/>
          </p:nvPr>
        </p:nvSpPr>
        <p:spPr/>
        <p:txBody>
          <a:bodyPr/>
          <a:lstStyle/>
          <a:p>
            <a:r>
              <a:rPr lang="en-US" b="1" dirty="0"/>
              <a:t>One to many </a:t>
            </a:r>
            <a:endParaRPr lang="tr-TR" b="1" dirty="0"/>
          </a:p>
          <a:p>
            <a:r>
              <a:rPr lang="en-US" dirty="0"/>
              <a:t>This is a network with one input and multiple outputs.</a:t>
            </a:r>
            <a:endParaRPr lang="tr-TR" dirty="0"/>
          </a:p>
          <a:p>
            <a:r>
              <a:rPr lang="tr-TR" dirty="0"/>
              <a:t>I</a:t>
            </a:r>
            <a:r>
              <a:rPr lang="en-US" dirty="0"/>
              <a:t>t could be an image (input), which is described by a computer with words (outputs). You can see such example in the image below.</a:t>
            </a:r>
            <a:endParaRPr lang="tr-TR" dirty="0"/>
          </a:p>
          <a:p>
            <a:endParaRPr lang="tr-TR" dirty="0"/>
          </a:p>
        </p:txBody>
      </p:sp>
      <p:pic>
        <p:nvPicPr>
          <p:cNvPr id="4" name="Picture 3"/>
          <p:cNvPicPr>
            <a:picLocks noChangeAspect="1"/>
          </p:cNvPicPr>
          <p:nvPr/>
        </p:nvPicPr>
        <p:blipFill>
          <a:blip r:embed="rId2"/>
          <a:stretch>
            <a:fillRect/>
          </a:stretch>
        </p:blipFill>
        <p:spPr>
          <a:xfrm>
            <a:off x="1891284" y="3807052"/>
            <a:ext cx="6324600" cy="2464499"/>
          </a:xfrm>
          <a:prstGeom prst="rect">
            <a:avLst/>
          </a:prstGeom>
        </p:spPr>
      </p:pic>
    </p:spTree>
    <p:extLst>
      <p:ext uri="{BB962C8B-B14F-4D97-AF65-F5344CB8AC3E}">
        <p14:creationId xmlns:p14="http://schemas.microsoft.com/office/powerpoint/2010/main" val="1183840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Many to one</a:t>
            </a:r>
            <a:r>
              <a:rPr lang="en-US" dirty="0"/>
              <a:t/>
            </a:r>
            <a:br>
              <a:rPr lang="en-US" dirty="0"/>
            </a:br>
            <a:endParaRPr lang="tr-TR" dirty="0"/>
          </a:p>
        </p:txBody>
      </p:sp>
      <p:sp>
        <p:nvSpPr>
          <p:cNvPr id="3" name="Content Placeholder 2"/>
          <p:cNvSpPr>
            <a:spLocks noGrp="1"/>
          </p:cNvSpPr>
          <p:nvPr>
            <p:ph idx="1"/>
          </p:nvPr>
        </p:nvSpPr>
        <p:spPr>
          <a:xfrm>
            <a:off x="838200" y="1115568"/>
            <a:ext cx="8680704" cy="5061395"/>
          </a:xfrm>
        </p:spPr>
        <p:txBody>
          <a:bodyPr/>
          <a:lstStyle/>
          <a:p>
            <a:r>
              <a:rPr lang="en-US" dirty="0"/>
              <a:t>An example of this </a:t>
            </a:r>
            <a:r>
              <a:rPr lang="tr-TR" dirty="0"/>
              <a:t>might </a:t>
            </a:r>
            <a:r>
              <a:rPr lang="en-US" dirty="0"/>
              <a:t>be sentiment analysis, when you have </a:t>
            </a:r>
            <a:r>
              <a:rPr lang="tr-TR" dirty="0"/>
              <a:t>alot</a:t>
            </a:r>
            <a:r>
              <a:rPr lang="en-US" dirty="0"/>
              <a:t> of text, such as a customer’s comment</a:t>
            </a:r>
            <a:r>
              <a:rPr lang="tr-TR" dirty="0"/>
              <a:t>(reviews)</a:t>
            </a:r>
            <a:r>
              <a:rPr lang="en-US" dirty="0"/>
              <a:t> and you need to </a:t>
            </a:r>
            <a:r>
              <a:rPr lang="tr-TR" dirty="0"/>
              <a:t>understand </a:t>
            </a:r>
            <a:r>
              <a:rPr lang="en-US" dirty="0"/>
              <a:t>what’s the chance that this comment is positive, or how positive this comment actually is, or how negative it is.</a:t>
            </a:r>
            <a:r>
              <a:rPr lang="tr-TR" dirty="0"/>
              <a:t> (moview reviews, product reviews in Amazon etc.</a:t>
            </a:r>
            <a:endParaRPr lang="en-US" dirty="0"/>
          </a:p>
          <a:p>
            <a:endParaRPr lang="tr-TR" dirty="0"/>
          </a:p>
        </p:txBody>
      </p:sp>
      <p:pic>
        <p:nvPicPr>
          <p:cNvPr id="4" name="Picture 3"/>
          <p:cNvPicPr>
            <a:picLocks noChangeAspect="1"/>
          </p:cNvPicPr>
          <p:nvPr/>
        </p:nvPicPr>
        <p:blipFill>
          <a:blip r:embed="rId2"/>
          <a:stretch>
            <a:fillRect/>
          </a:stretch>
        </p:blipFill>
        <p:spPr>
          <a:xfrm>
            <a:off x="838200" y="2986088"/>
            <a:ext cx="6753225" cy="2962275"/>
          </a:xfrm>
          <a:prstGeom prst="rect">
            <a:avLst/>
          </a:prstGeom>
        </p:spPr>
      </p:pic>
    </p:spTree>
    <p:extLst>
      <p:ext uri="{BB962C8B-B14F-4D97-AF65-F5344CB8AC3E}">
        <p14:creationId xmlns:p14="http://schemas.microsoft.com/office/powerpoint/2010/main" val="12908236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1168"/>
            <a:ext cx="8788527" cy="5975795"/>
          </a:xfrm>
        </p:spPr>
        <p:txBody>
          <a:bodyPr/>
          <a:lstStyle/>
          <a:p>
            <a:r>
              <a:rPr lang="tr-TR" b="1" dirty="0"/>
              <a:t>Many to many</a:t>
            </a:r>
          </a:p>
          <a:p>
            <a:r>
              <a:rPr lang="en-US" dirty="0"/>
              <a:t>Translations can be a good example of many to many type of network. Let’s have a look at a particular instance from Google Translator. We don’t know if Google Translator uses RNNs or not, but the concept remains the same.</a:t>
            </a:r>
            <a:endParaRPr lang="tr-TR" dirty="0"/>
          </a:p>
          <a:p>
            <a:r>
              <a:rPr lang="tr-TR" dirty="0"/>
              <a:t>Each word below, represents a sequence. </a:t>
            </a:r>
            <a:r>
              <a:rPr lang="tr-TR" dirty="0" smtClean="0"/>
              <a:t>Thus </a:t>
            </a:r>
            <a:r>
              <a:rPr lang="tr-TR" dirty="0"/>
              <a:t>translator understands the pattern accordingly.</a:t>
            </a:r>
          </a:p>
          <a:p>
            <a:endParaRPr lang="tr-TR" dirty="0"/>
          </a:p>
        </p:txBody>
      </p:sp>
      <p:pic>
        <p:nvPicPr>
          <p:cNvPr id="2" name="Picture 1"/>
          <p:cNvPicPr>
            <a:picLocks noChangeAspect="1"/>
          </p:cNvPicPr>
          <p:nvPr/>
        </p:nvPicPr>
        <p:blipFill>
          <a:blip r:embed="rId2"/>
          <a:stretch>
            <a:fillRect/>
          </a:stretch>
        </p:blipFill>
        <p:spPr>
          <a:xfrm>
            <a:off x="1365313" y="2342388"/>
            <a:ext cx="7734300" cy="3581400"/>
          </a:xfrm>
          <a:prstGeom prst="rect">
            <a:avLst/>
          </a:prstGeom>
        </p:spPr>
      </p:pic>
    </p:spTree>
    <p:extLst>
      <p:ext uri="{BB962C8B-B14F-4D97-AF65-F5344CB8AC3E}">
        <p14:creationId xmlns:p14="http://schemas.microsoft.com/office/powerpoint/2010/main" val="2198719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7693" y="120967"/>
            <a:ext cx="8339264" cy="6298121"/>
          </a:xfrm>
          <a:prstGeom prst="rect">
            <a:avLst/>
          </a:prstGeom>
        </p:spPr>
      </p:pic>
    </p:spTree>
    <p:extLst>
      <p:ext uri="{BB962C8B-B14F-4D97-AF65-F5344CB8AC3E}">
        <p14:creationId xmlns:p14="http://schemas.microsoft.com/office/powerpoint/2010/main" val="1686943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Transfer Learning</a:t>
            </a:r>
            <a:endParaRPr lang="tr-TR" dirty="0"/>
          </a:p>
        </p:txBody>
      </p:sp>
      <p:sp>
        <p:nvSpPr>
          <p:cNvPr id="3" name="Content Placeholder 2"/>
          <p:cNvSpPr>
            <a:spLocks noGrp="1"/>
          </p:cNvSpPr>
          <p:nvPr>
            <p:ph idx="1"/>
          </p:nvPr>
        </p:nvSpPr>
        <p:spPr/>
        <p:txBody>
          <a:bodyPr/>
          <a:lstStyle/>
          <a:p>
            <a:r>
              <a:rPr lang="en-US" b="1" dirty="0"/>
              <a:t>Transfer learning</a:t>
            </a:r>
            <a:r>
              <a:rPr lang="en-US" dirty="0"/>
              <a:t> (TL) is a research problem in machine </a:t>
            </a:r>
            <a:r>
              <a:rPr lang="en-US" b="1" dirty="0"/>
              <a:t>learning</a:t>
            </a:r>
            <a:r>
              <a:rPr lang="en-US" dirty="0"/>
              <a:t> (ML) that focuses on storing knowledge gained while solving one problem and applying it to a different but related problem. For example, knowledge gained while </a:t>
            </a:r>
            <a:r>
              <a:rPr lang="en-US" b="1" dirty="0"/>
              <a:t>learning</a:t>
            </a:r>
            <a:r>
              <a:rPr lang="en-US" dirty="0"/>
              <a:t> to recognize cars could apply when trying to recognize </a:t>
            </a:r>
            <a:r>
              <a:rPr lang="en-US"/>
              <a:t>trucks</a:t>
            </a:r>
            <a:r>
              <a:rPr lang="en-US" smtClean="0"/>
              <a:t>.</a:t>
            </a:r>
            <a:endParaRPr lang="tr-TR" dirty="0" smtClean="0"/>
          </a:p>
        </p:txBody>
      </p:sp>
    </p:spTree>
    <p:extLst>
      <p:ext uri="{BB962C8B-B14F-4D97-AF65-F5344CB8AC3E}">
        <p14:creationId xmlns:p14="http://schemas.microsoft.com/office/powerpoint/2010/main" val="3385712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1333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tr-TR" dirty="0" smtClean="0"/>
              <a:t>You may use the following link to check AI experiments in many fields</a:t>
            </a:r>
            <a:r>
              <a:rPr lang="tr-TR" dirty="0"/>
              <a:t> </a:t>
            </a:r>
            <a:r>
              <a:rPr lang="tr-TR" dirty="0" smtClean="0"/>
              <a:t>using different AI fields such as image, speech or pattern recognition.</a:t>
            </a:r>
          </a:p>
          <a:p>
            <a:r>
              <a:rPr lang="tr-TR" dirty="0" smtClean="0">
                <a:solidFill>
                  <a:schemeClr val="accent6"/>
                </a:solidFill>
                <a:hlinkClick r:id="rId2"/>
              </a:rPr>
              <a:t>https</a:t>
            </a:r>
            <a:r>
              <a:rPr lang="tr-TR" dirty="0">
                <a:solidFill>
                  <a:schemeClr val="accent6"/>
                </a:solidFill>
                <a:hlinkClick r:id="rId2"/>
              </a:rPr>
              <a:t>://</a:t>
            </a:r>
            <a:r>
              <a:rPr lang="tr-TR" dirty="0" smtClean="0">
                <a:solidFill>
                  <a:schemeClr val="accent6"/>
                </a:solidFill>
                <a:hlinkClick r:id="rId2"/>
              </a:rPr>
              <a:t>experiments.withgoogle.com/collection/ai</a:t>
            </a:r>
            <a:endParaRPr lang="tr-TR" dirty="0" smtClean="0">
              <a:solidFill>
                <a:schemeClr val="accent6"/>
              </a:solidFill>
            </a:endParaRPr>
          </a:p>
          <a:p>
            <a:r>
              <a:rPr lang="tr-TR" dirty="0" smtClean="0">
                <a:solidFill>
                  <a:schemeClr val="accent6"/>
                </a:solidFill>
                <a:hlinkClick r:id="rId3"/>
              </a:rPr>
              <a:t>https</a:t>
            </a:r>
            <a:r>
              <a:rPr lang="tr-TR" dirty="0">
                <a:solidFill>
                  <a:schemeClr val="accent6"/>
                </a:solidFill>
                <a:hlinkClick r:id="rId3"/>
              </a:rPr>
              <a:t>://</a:t>
            </a:r>
            <a:r>
              <a:rPr lang="tr-TR" dirty="0" smtClean="0">
                <a:solidFill>
                  <a:schemeClr val="accent6"/>
                </a:solidFill>
                <a:hlinkClick r:id="rId3"/>
              </a:rPr>
              <a:t>experiments.withgoogle.com/cartoonify</a:t>
            </a:r>
            <a:endParaRPr lang="tr-TR" dirty="0" smtClean="0">
              <a:solidFill>
                <a:schemeClr val="accent6"/>
              </a:solidFill>
            </a:endParaRPr>
          </a:p>
          <a:p>
            <a:r>
              <a:rPr lang="tr-TR" dirty="0">
                <a:solidFill>
                  <a:schemeClr val="accent6"/>
                </a:solidFill>
                <a:hlinkClick r:id="rId4"/>
              </a:rPr>
              <a:t>https://</a:t>
            </a:r>
            <a:r>
              <a:rPr lang="tr-TR" dirty="0" smtClean="0">
                <a:solidFill>
                  <a:schemeClr val="accent6"/>
                </a:solidFill>
                <a:hlinkClick r:id="rId4"/>
              </a:rPr>
              <a:t>experiments.withgoogle.com/emoji-scavenger</a:t>
            </a:r>
            <a:endParaRPr lang="tr-TR" dirty="0" smtClean="0">
              <a:solidFill>
                <a:schemeClr val="accent6"/>
              </a:solidFill>
            </a:endParaRPr>
          </a:p>
          <a:p>
            <a:r>
              <a:rPr lang="tr-TR" dirty="0" smtClean="0">
                <a:solidFill>
                  <a:schemeClr val="accent6"/>
                </a:solidFill>
                <a:hlinkClick r:id="rId5"/>
              </a:rPr>
              <a:t>https</a:t>
            </a:r>
            <a:r>
              <a:rPr lang="tr-TR" dirty="0">
                <a:solidFill>
                  <a:schemeClr val="accent6"/>
                </a:solidFill>
                <a:hlinkClick r:id="rId5"/>
              </a:rPr>
              <a:t>://</a:t>
            </a:r>
            <a:r>
              <a:rPr lang="tr-TR" dirty="0" smtClean="0">
                <a:solidFill>
                  <a:schemeClr val="accent6"/>
                </a:solidFill>
                <a:hlinkClick r:id="rId5"/>
              </a:rPr>
              <a:t>experiments.withgoogle.com/freddiemeter</a:t>
            </a:r>
            <a:endParaRPr lang="tr-TR" dirty="0" smtClean="0">
              <a:solidFill>
                <a:schemeClr val="accent6"/>
              </a:solidFill>
            </a:endParaRPr>
          </a:p>
          <a:p>
            <a:r>
              <a:rPr lang="tr-TR" dirty="0">
                <a:solidFill>
                  <a:schemeClr val="accent6"/>
                </a:solidFill>
                <a:hlinkClick r:id="rId6"/>
              </a:rPr>
              <a:t>https://</a:t>
            </a:r>
            <a:r>
              <a:rPr lang="tr-TR" dirty="0" smtClean="0">
                <a:solidFill>
                  <a:schemeClr val="accent6"/>
                </a:solidFill>
                <a:hlinkClick r:id="rId6"/>
              </a:rPr>
              <a:t>experiments.withgoogle.com/sketch-rnn-demo</a:t>
            </a:r>
            <a:endParaRPr lang="tr-TR" dirty="0" smtClean="0">
              <a:solidFill>
                <a:schemeClr val="accent6"/>
              </a:solidFill>
            </a:endParaRPr>
          </a:p>
          <a:p>
            <a:r>
              <a:rPr lang="tr-TR" dirty="0">
                <a:solidFill>
                  <a:schemeClr val="accent6"/>
                </a:solidFill>
              </a:rPr>
              <a:t>https://experiments.withgoogle.com/quick-draw</a:t>
            </a:r>
            <a:endParaRPr lang="tr-TR" dirty="0"/>
          </a:p>
          <a:p>
            <a:endParaRPr lang="tr-TR" dirty="0" smtClean="0">
              <a:solidFill>
                <a:schemeClr val="accent6"/>
              </a:solidFill>
            </a:endParaRPr>
          </a:p>
          <a:p>
            <a:endParaRPr lang="tr-TR" dirty="0" smtClean="0">
              <a:solidFill>
                <a:schemeClr val="accent6"/>
              </a:solidFill>
            </a:endParaRPr>
          </a:p>
          <a:p>
            <a:endParaRPr lang="tr-TR" dirty="0" smtClean="0">
              <a:solidFill>
                <a:schemeClr val="accent6"/>
              </a:solidFill>
            </a:endParaRPr>
          </a:p>
          <a:p>
            <a:endParaRPr lang="tr-TR" dirty="0" smtClean="0">
              <a:solidFill>
                <a:schemeClr val="accent6"/>
              </a:solidFill>
            </a:endParaRPr>
          </a:p>
          <a:p>
            <a:endParaRPr lang="tr-TR" dirty="0">
              <a:solidFill>
                <a:schemeClr val="accent6"/>
              </a:solidFill>
            </a:endParaRPr>
          </a:p>
          <a:p>
            <a:endParaRPr lang="tr-TR" dirty="0">
              <a:solidFill>
                <a:schemeClr val="accent6"/>
              </a:solidFill>
            </a:endParaRPr>
          </a:p>
        </p:txBody>
      </p:sp>
      <p:sp>
        <p:nvSpPr>
          <p:cNvPr id="2" name="Rectangle 1"/>
          <p:cNvSpPr/>
          <p:nvPr/>
        </p:nvSpPr>
        <p:spPr>
          <a:xfrm>
            <a:off x="762365" y="3226046"/>
            <a:ext cx="184731" cy="369332"/>
          </a:xfrm>
          <a:prstGeom prst="rect">
            <a:avLst/>
          </a:prstGeom>
        </p:spPr>
        <p:txBody>
          <a:bodyPr wrap="none">
            <a:spAutoFit/>
          </a:bodyPr>
          <a:lstStyle/>
          <a:p>
            <a:endParaRPr lang="tr-TR" dirty="0"/>
          </a:p>
        </p:txBody>
      </p:sp>
    </p:spTree>
    <p:extLst>
      <p:ext uri="{BB962C8B-B14F-4D97-AF65-F5344CB8AC3E}">
        <p14:creationId xmlns:p14="http://schemas.microsoft.com/office/powerpoint/2010/main" val="4044672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Applications of ML</a:t>
            </a:r>
            <a:endParaRPr lang="tr-TR" dirty="0"/>
          </a:p>
        </p:txBody>
      </p:sp>
      <p:sp>
        <p:nvSpPr>
          <p:cNvPr id="3" name="Content Placeholder 2"/>
          <p:cNvSpPr>
            <a:spLocks noGrp="1"/>
          </p:cNvSpPr>
          <p:nvPr>
            <p:ph idx="1"/>
          </p:nvPr>
        </p:nvSpPr>
        <p:spPr>
          <a:xfrm>
            <a:off x="755904" y="1690688"/>
            <a:ext cx="10515600" cy="4351338"/>
          </a:xfrm>
        </p:spPr>
        <p:txBody>
          <a:bodyPr>
            <a:normAutofit fontScale="92500" lnSpcReduction="10000"/>
          </a:bodyPr>
          <a:lstStyle/>
          <a:p>
            <a:r>
              <a:rPr lang="tr-TR" dirty="0" smtClean="0"/>
              <a:t>Linear Regression</a:t>
            </a:r>
          </a:p>
          <a:p>
            <a:r>
              <a:rPr lang="tr-TR" dirty="0" smtClean="0"/>
              <a:t>Support </a:t>
            </a:r>
            <a:r>
              <a:rPr lang="tr-TR" dirty="0"/>
              <a:t>Vector Machines (Supervised Learning</a:t>
            </a:r>
            <a:r>
              <a:rPr lang="tr-TR" dirty="0" smtClean="0"/>
              <a:t>)</a:t>
            </a:r>
          </a:p>
          <a:p>
            <a:r>
              <a:rPr lang="tr-TR" dirty="0" smtClean="0"/>
              <a:t>Decision Trees &amp; Random Forests (Supervised Learning)</a:t>
            </a:r>
            <a:endParaRPr lang="tr-TR" dirty="0"/>
          </a:p>
          <a:p>
            <a:r>
              <a:rPr lang="tr-TR" dirty="0" smtClean="0"/>
              <a:t>Unsupervised Learning (K-means)</a:t>
            </a:r>
          </a:p>
          <a:p>
            <a:r>
              <a:rPr lang="tr-TR" dirty="0" smtClean="0"/>
              <a:t>Unsupervised Learning (PCA)</a:t>
            </a:r>
          </a:p>
          <a:p>
            <a:r>
              <a:rPr lang="tr-TR" dirty="0" smtClean="0"/>
              <a:t>Reinforcement Learning</a:t>
            </a:r>
          </a:p>
          <a:p>
            <a:r>
              <a:rPr lang="tr-TR" dirty="0" smtClean="0"/>
              <a:t>Neural Networks</a:t>
            </a:r>
          </a:p>
          <a:p>
            <a:r>
              <a:rPr lang="tr-TR" dirty="0" smtClean="0"/>
              <a:t>Convolutional Neural Networks</a:t>
            </a:r>
          </a:p>
          <a:p>
            <a:r>
              <a:rPr lang="tr-TR" dirty="0"/>
              <a:t>Generative Adversarial </a:t>
            </a:r>
            <a:r>
              <a:rPr lang="tr-TR" dirty="0" smtClean="0"/>
              <a:t>Networks</a:t>
            </a:r>
          </a:p>
          <a:p>
            <a:r>
              <a:rPr lang="tr-TR" dirty="0"/>
              <a:t>Recurrent Neural Networks &amp; Natural Language </a:t>
            </a:r>
            <a:r>
              <a:rPr lang="tr-TR" dirty="0" smtClean="0"/>
              <a:t>Processing</a:t>
            </a:r>
          </a:p>
          <a:p>
            <a:r>
              <a:rPr lang="tr-TR" dirty="0" smtClean="0"/>
              <a:t>Transfer </a:t>
            </a:r>
            <a:r>
              <a:rPr lang="tr-TR" dirty="0" smtClean="0"/>
              <a:t>Learning</a:t>
            </a:r>
            <a:endParaRPr lang="en-US" dirty="0" smtClean="0"/>
          </a:p>
          <a:p>
            <a:r>
              <a:rPr lang="en-US" smtClean="0"/>
              <a:t>Ensemble Learning</a:t>
            </a:r>
            <a:endParaRPr lang="tr-TR" dirty="0"/>
          </a:p>
        </p:txBody>
      </p:sp>
    </p:spTree>
    <p:extLst>
      <p:ext uri="{BB962C8B-B14F-4D97-AF65-F5344CB8AC3E}">
        <p14:creationId xmlns:p14="http://schemas.microsoft.com/office/powerpoint/2010/main" val="1457470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Linear </a:t>
            </a:r>
            <a:r>
              <a:rPr lang="tr-TR" dirty="0" smtClean="0"/>
              <a:t>Regression (Supervised Learning)</a:t>
            </a:r>
            <a:endParaRPr lang="tr-TR" dirty="0"/>
          </a:p>
        </p:txBody>
      </p:sp>
      <p:sp>
        <p:nvSpPr>
          <p:cNvPr id="3" name="Content Placeholder 2"/>
          <p:cNvSpPr>
            <a:spLocks noGrp="1"/>
          </p:cNvSpPr>
          <p:nvPr>
            <p:ph idx="1"/>
          </p:nvPr>
        </p:nvSpPr>
        <p:spPr/>
        <p:txBody>
          <a:bodyPr/>
          <a:lstStyle/>
          <a:p>
            <a:r>
              <a:rPr lang="en-US" dirty="0"/>
              <a:t>Linear regression is used for finding linear relationship between target and one or more predictors. There are two types of linear regression- </a:t>
            </a:r>
            <a:r>
              <a:rPr lang="tr-TR" dirty="0"/>
              <a:t>Binary </a:t>
            </a:r>
            <a:r>
              <a:rPr lang="en-US" dirty="0"/>
              <a:t>and Multiple.</a:t>
            </a:r>
            <a:r>
              <a:rPr lang="tr-TR" dirty="0"/>
              <a:t> </a:t>
            </a:r>
          </a:p>
          <a:p>
            <a:r>
              <a:rPr lang="tr-TR" dirty="0"/>
              <a:t>Binary is usefull when we want to find the relationship between 2 </a:t>
            </a:r>
            <a:r>
              <a:rPr lang="tr-TR" dirty="0">
                <a:solidFill>
                  <a:srgbClr val="FF0000"/>
                </a:solidFill>
              </a:rPr>
              <a:t>continuous </a:t>
            </a:r>
            <a:r>
              <a:rPr lang="tr-TR" dirty="0"/>
              <a:t>variables.</a:t>
            </a:r>
          </a:p>
          <a:p>
            <a:r>
              <a:rPr lang="tr-TR" dirty="0"/>
              <a:t>Multiple is usefull when we have more than 2.</a:t>
            </a:r>
          </a:p>
          <a:p>
            <a:r>
              <a:rPr lang="en-US" dirty="0"/>
              <a:t>The core idea is to obtain a line that best fits the data. The best fit line is the one for which total prediction error (all data points) are as small as possible. Error is the distance between the point to the regression line</a:t>
            </a:r>
            <a:r>
              <a:rPr lang="tr-TR" dirty="0"/>
              <a:t>.</a:t>
            </a:r>
          </a:p>
          <a:p>
            <a:endParaRPr lang="tr-TR" dirty="0"/>
          </a:p>
        </p:txBody>
      </p:sp>
    </p:spTree>
    <p:extLst>
      <p:ext uri="{BB962C8B-B14F-4D97-AF65-F5344CB8AC3E}">
        <p14:creationId xmlns:p14="http://schemas.microsoft.com/office/powerpoint/2010/main" val="3986896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8016"/>
            <a:ext cx="10515600" cy="6048947"/>
          </a:xfrm>
        </p:spPr>
        <p:txBody>
          <a:bodyPr/>
          <a:lstStyle/>
          <a:p>
            <a:r>
              <a:rPr lang="tr-TR" dirty="0"/>
              <a:t>Several examples are:</a:t>
            </a:r>
          </a:p>
          <a:p>
            <a:r>
              <a:rPr lang="tr-TR" dirty="0"/>
              <a:t>E</a:t>
            </a:r>
            <a:r>
              <a:rPr lang="en-US" dirty="0" err="1"/>
              <a:t>ngine</a:t>
            </a:r>
            <a:r>
              <a:rPr lang="en-US" dirty="0"/>
              <a:t> performance from test data in automobiles</a:t>
            </a:r>
            <a:r>
              <a:rPr lang="tr-TR" dirty="0"/>
              <a:t>.</a:t>
            </a:r>
          </a:p>
          <a:p>
            <a:r>
              <a:rPr lang="tr-TR" dirty="0"/>
              <a:t>Prediction of house prices in a city.</a:t>
            </a:r>
          </a:p>
          <a:p>
            <a:r>
              <a:rPr lang="tr-TR" dirty="0"/>
              <a:t>M</a:t>
            </a:r>
            <a:r>
              <a:rPr lang="en-US" dirty="0" err="1"/>
              <a:t>arketing</a:t>
            </a:r>
            <a:r>
              <a:rPr lang="en-US" dirty="0"/>
              <a:t> effectiveness, pricing and promotions on sales of a product.</a:t>
            </a:r>
            <a:endParaRPr lang="tr-TR" dirty="0"/>
          </a:p>
          <a:p>
            <a:endParaRPr lang="tr-TR" dirty="0"/>
          </a:p>
        </p:txBody>
      </p:sp>
      <p:pic>
        <p:nvPicPr>
          <p:cNvPr id="4" name="Resim 3"/>
          <p:cNvPicPr>
            <a:picLocks noChangeAspect="1"/>
          </p:cNvPicPr>
          <p:nvPr/>
        </p:nvPicPr>
        <p:blipFill>
          <a:blip r:embed="rId2"/>
          <a:stretch>
            <a:fillRect/>
          </a:stretch>
        </p:blipFill>
        <p:spPr>
          <a:xfrm>
            <a:off x="1993774" y="2565082"/>
            <a:ext cx="5760338" cy="2857309"/>
          </a:xfrm>
          <a:prstGeom prst="rect">
            <a:avLst/>
          </a:prstGeom>
        </p:spPr>
      </p:pic>
    </p:spTree>
    <p:extLst>
      <p:ext uri="{BB962C8B-B14F-4D97-AF65-F5344CB8AC3E}">
        <p14:creationId xmlns:p14="http://schemas.microsoft.com/office/powerpoint/2010/main" val="2317921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5767" y="1381538"/>
            <a:ext cx="8919401" cy="4112484"/>
          </a:xfrm>
          <a:prstGeom prst="rect">
            <a:avLst/>
          </a:prstGeom>
        </p:spPr>
      </p:pic>
    </p:spTree>
    <p:extLst>
      <p:ext uri="{BB962C8B-B14F-4D97-AF65-F5344CB8AC3E}">
        <p14:creationId xmlns:p14="http://schemas.microsoft.com/office/powerpoint/2010/main" val="182960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290</TotalTime>
  <Words>1596</Words>
  <Application>Microsoft Office PowerPoint</Application>
  <PresentationFormat>Widescreen</PresentationFormat>
  <Paragraphs>124</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Trebuchet MS</vt:lpstr>
      <vt:lpstr>Wingdings 3</vt:lpstr>
      <vt:lpstr>Facet</vt:lpstr>
      <vt:lpstr>Artificial Intelligence for All</vt:lpstr>
      <vt:lpstr>How do we do ML project?</vt:lpstr>
      <vt:lpstr>PowerPoint Presentation</vt:lpstr>
      <vt:lpstr>Very well known examples</vt:lpstr>
      <vt:lpstr>PowerPoint Presentation</vt:lpstr>
      <vt:lpstr>Applications of ML</vt:lpstr>
      <vt:lpstr>Linear Regression (Supervised Learning)</vt:lpstr>
      <vt:lpstr>PowerPoint Presentation</vt:lpstr>
      <vt:lpstr>PowerPoint Presentation</vt:lpstr>
      <vt:lpstr>Linear regression performs the task to predict a "dependent" variable value (y) based on a given independent variable (x). So, this regression technique finds out a linear relationship between x (input) and y(output) - y=wx+c  </vt:lpstr>
      <vt:lpstr>Blue is the real data values, orange is your ML model prediction, trying to make predictions.</vt:lpstr>
      <vt:lpstr>Support Vector Machines (Supervised Learning)</vt:lpstr>
      <vt:lpstr>PowerPoint Presentation</vt:lpstr>
      <vt:lpstr>PowerPoint Presentation</vt:lpstr>
      <vt:lpstr>PowerPoint Presentation</vt:lpstr>
      <vt:lpstr>PowerPoint Presentation</vt:lpstr>
      <vt:lpstr>PowerPoint Presentation</vt:lpstr>
      <vt:lpstr>PowerPoint Presentation</vt:lpstr>
      <vt:lpstr> This is an ideal clustering using K-means algorithm.  Explanation: When you don’t know anything about your data but you have a data without any determined classes or groups, this means it’s an unsupervised learning. We use k-means to rediscover these clusters in unsupervised learning:  </vt:lpstr>
      <vt:lpstr>This component is used to assign unlabeled data points to clusters based on a distance-based similarity between observations. k-means clustering is commonly used in signal processing and in feature learning where the output is used as input in different classification algorithms, such as a support vector machine or logistic regression.</vt:lpstr>
      <vt:lpstr>Python code overview of K-Means</vt:lpstr>
      <vt:lpstr>PCA(Unsupervised Learning)</vt:lpstr>
      <vt:lpstr>This is how a dataset with 3000 features(columns or dimensions) looks like:</vt:lpstr>
      <vt:lpstr>Using PCA I made it 10 dimensional Preferably it’s not Ok to have 3000 dimensional data in your Model.</vt:lpstr>
      <vt:lpstr>Reinforcement Learning</vt:lpstr>
      <vt:lpstr>Neural Networks</vt:lpstr>
      <vt:lpstr>PowerPoint Presentation</vt:lpstr>
      <vt:lpstr>PowerPoint Presentation</vt:lpstr>
      <vt:lpstr>Convolutional Neural Networks</vt:lpstr>
      <vt:lpstr>A CNN architecture</vt:lpstr>
      <vt:lpstr>PowerPoint Presentation</vt:lpstr>
      <vt:lpstr>PowerPoint Presentation</vt:lpstr>
      <vt:lpstr>PowerPoint Presentation</vt:lpstr>
      <vt:lpstr>How do computers see?</vt:lpstr>
      <vt:lpstr>Generative Adversarial Networks</vt:lpstr>
      <vt:lpstr> Example of a Generative Adversarial Network Model Architecture </vt:lpstr>
      <vt:lpstr>PowerPoint Presentation</vt:lpstr>
      <vt:lpstr>PowerPoint Presentation</vt:lpstr>
      <vt:lpstr>PowerPoint Presentation</vt:lpstr>
      <vt:lpstr>Recurrent Neural Networks</vt:lpstr>
      <vt:lpstr>There are different types of RNN’s</vt:lpstr>
      <vt:lpstr>Many to one </vt:lpstr>
      <vt:lpstr>PowerPoint Presentation</vt:lpstr>
      <vt:lpstr>PowerPoint Presentation</vt:lpstr>
      <vt:lpstr>Transfer Learning</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AI&amp;ML for ALL</dc:title>
  <dc:creator>oğul ünal</dc:creator>
  <cp:lastModifiedBy>oğul ünal</cp:lastModifiedBy>
  <cp:revision>71</cp:revision>
  <dcterms:created xsi:type="dcterms:W3CDTF">2020-10-19T07:51:41Z</dcterms:created>
  <dcterms:modified xsi:type="dcterms:W3CDTF">2022-04-08T08:40:26Z</dcterms:modified>
</cp:coreProperties>
</file>